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81" r:id="rId4"/>
    <p:sldId id="261" r:id="rId5"/>
    <p:sldId id="262" r:id="rId6"/>
    <p:sldId id="277" r:id="rId7"/>
    <p:sldId id="263" r:id="rId8"/>
    <p:sldId id="264" r:id="rId9"/>
    <p:sldId id="273" r:id="rId10"/>
    <p:sldId id="279" r:id="rId11"/>
    <p:sldId id="274" r:id="rId12"/>
    <p:sldId id="275" r:id="rId13"/>
    <p:sldId id="276" r:id="rId14"/>
    <p:sldId id="280" r:id="rId15"/>
    <p:sldId id="265" r:id="rId16"/>
    <p:sldId id="278" r:id="rId17"/>
    <p:sldId id="266" r:id="rId18"/>
    <p:sldId id="267" r:id="rId19"/>
    <p:sldId id="26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3" autoAdjust="0"/>
    <p:restoredTop sz="87025" autoAdjust="0"/>
  </p:normalViewPr>
  <p:slideViewPr>
    <p:cSldViewPr snapToGrid="0">
      <p:cViewPr varScale="1">
        <p:scale>
          <a:sx n="103" d="100"/>
          <a:sy n="103" d="100"/>
        </p:scale>
        <p:origin x="126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0B22E1-A8AF-401B-A274-86B5EDB64A55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802DA49-8180-41A8-B348-A2864CD2DF31}">
      <dgm:prSet phldrT="[Text]" phldr="0"/>
      <dgm:spPr/>
      <dgm:t>
        <a:bodyPr/>
        <a:lstStyle/>
        <a:p>
          <a:r>
            <a:rPr lang="en-GB" dirty="0"/>
            <a:t>WICTU5</a:t>
          </a:r>
        </a:p>
      </dgm:t>
    </dgm:pt>
    <dgm:pt modelId="{723071D8-3C5A-42E9-A445-5A84FFF8F696}" type="parTrans" cxnId="{490E1406-F9A2-4712-AAD8-7C6D4EB713E7}">
      <dgm:prSet/>
      <dgm:spPr/>
      <dgm:t>
        <a:bodyPr/>
        <a:lstStyle/>
        <a:p>
          <a:endParaRPr lang="en-GB"/>
        </a:p>
      </dgm:t>
    </dgm:pt>
    <dgm:pt modelId="{EB28B478-1995-4E09-8A87-18788E964099}" type="sibTrans" cxnId="{490E1406-F9A2-4712-AAD8-7C6D4EB713E7}">
      <dgm:prSet/>
      <dgm:spPr/>
      <dgm:t>
        <a:bodyPr/>
        <a:lstStyle/>
        <a:p>
          <a:endParaRPr lang="en-GB"/>
        </a:p>
      </dgm:t>
    </dgm:pt>
    <dgm:pt modelId="{609BD756-2500-4957-B86D-EF2B569F9777}">
      <dgm:prSet phldrT="[Text]" phldr="0"/>
      <dgm:spPr/>
      <dgm:t>
        <a:bodyPr/>
        <a:lstStyle/>
        <a:p>
          <a:r>
            <a:rPr lang="en-GB" dirty="0"/>
            <a:t>Leos &amp; cubs</a:t>
          </a:r>
        </a:p>
      </dgm:t>
    </dgm:pt>
    <dgm:pt modelId="{A01D5CF1-3CEB-4137-9A2E-72435A906866}" type="parTrans" cxnId="{40A7ABB7-EBBB-4C2B-9602-5FC5000C7726}">
      <dgm:prSet/>
      <dgm:spPr/>
      <dgm:t>
        <a:bodyPr/>
        <a:lstStyle/>
        <a:p>
          <a:endParaRPr lang="en-GB"/>
        </a:p>
      </dgm:t>
    </dgm:pt>
    <dgm:pt modelId="{6F1EFD15-38EB-4631-9A90-7C46960FD767}" type="sibTrans" cxnId="{40A7ABB7-EBBB-4C2B-9602-5FC5000C7726}">
      <dgm:prSet/>
      <dgm:spPr/>
      <dgm:t>
        <a:bodyPr/>
        <a:lstStyle/>
        <a:p>
          <a:endParaRPr lang="en-GB"/>
        </a:p>
      </dgm:t>
    </dgm:pt>
    <dgm:pt modelId="{8F38C368-9564-4456-80A3-4C1164E524C5}">
      <dgm:prSet phldrT="[Text]" phldr="0"/>
      <dgm:spPr/>
      <dgm:t>
        <a:bodyPr/>
        <a:lstStyle/>
        <a:p>
          <a:r>
            <a:rPr lang="en-GB" dirty="0"/>
            <a:t>Youth Camps &amp; exchange</a:t>
          </a:r>
        </a:p>
      </dgm:t>
    </dgm:pt>
    <dgm:pt modelId="{E4F78796-C1AD-481D-946B-420CD6479E2C}" type="parTrans" cxnId="{7F8C37D3-9A1A-492B-B9C1-B9D60D1AADA9}">
      <dgm:prSet/>
      <dgm:spPr/>
      <dgm:t>
        <a:bodyPr/>
        <a:lstStyle/>
        <a:p>
          <a:endParaRPr lang="en-GB"/>
        </a:p>
      </dgm:t>
    </dgm:pt>
    <dgm:pt modelId="{D5E85274-0CA4-481A-AD4D-F62A80E207C7}" type="sibTrans" cxnId="{7F8C37D3-9A1A-492B-B9C1-B9D60D1AADA9}">
      <dgm:prSet/>
      <dgm:spPr/>
      <dgm:t>
        <a:bodyPr/>
        <a:lstStyle/>
        <a:p>
          <a:endParaRPr lang="en-GB"/>
        </a:p>
      </dgm:t>
    </dgm:pt>
    <dgm:pt modelId="{7CA367E4-384D-4ECF-B512-FFE2E6F15C9F}">
      <dgm:prSet phldrT="[Text]" phldr="0"/>
      <dgm:spPr/>
      <dgm:t>
        <a:bodyPr/>
        <a:lstStyle/>
        <a:p>
          <a:r>
            <a:rPr lang="en-GB" dirty="0"/>
            <a:t>Peace Poster</a:t>
          </a:r>
        </a:p>
      </dgm:t>
    </dgm:pt>
    <dgm:pt modelId="{4C754163-406C-46E7-8A77-96B0F21CAE21}" type="parTrans" cxnId="{0190D4D8-671B-4039-974D-C1C0DCA0ACC5}">
      <dgm:prSet/>
      <dgm:spPr/>
      <dgm:t>
        <a:bodyPr/>
        <a:lstStyle/>
        <a:p>
          <a:endParaRPr lang="en-GB"/>
        </a:p>
      </dgm:t>
    </dgm:pt>
    <dgm:pt modelId="{8A2FB27C-5B9A-4387-BD4F-A5154C3932CE}" type="sibTrans" cxnId="{0190D4D8-671B-4039-974D-C1C0DCA0ACC5}">
      <dgm:prSet/>
      <dgm:spPr/>
      <dgm:t>
        <a:bodyPr/>
        <a:lstStyle/>
        <a:p>
          <a:endParaRPr lang="en-GB"/>
        </a:p>
      </dgm:t>
    </dgm:pt>
    <dgm:pt modelId="{1E348FCF-3717-4AE7-9DD5-B0452020997D}">
      <dgm:prSet phldrT="[Text]" phldr="0"/>
      <dgm:spPr/>
      <dgm:t>
        <a:bodyPr/>
        <a:lstStyle/>
        <a:p>
          <a:r>
            <a:rPr lang="en-GB" dirty="0"/>
            <a:t>Peace Essay</a:t>
          </a:r>
        </a:p>
      </dgm:t>
    </dgm:pt>
    <dgm:pt modelId="{072C4C4E-176C-4AD3-92D5-6FE9BF4557E9}" type="parTrans" cxnId="{DADA770A-04F2-46F6-959E-BCD8E3971928}">
      <dgm:prSet/>
      <dgm:spPr/>
      <dgm:t>
        <a:bodyPr/>
        <a:lstStyle/>
        <a:p>
          <a:endParaRPr lang="en-GB"/>
        </a:p>
      </dgm:t>
    </dgm:pt>
    <dgm:pt modelId="{0354C2ED-63A2-4CB4-A43D-B5DFB418CDF6}" type="sibTrans" cxnId="{DADA770A-04F2-46F6-959E-BCD8E3971928}">
      <dgm:prSet/>
      <dgm:spPr/>
      <dgm:t>
        <a:bodyPr/>
        <a:lstStyle/>
        <a:p>
          <a:endParaRPr lang="en-GB"/>
        </a:p>
      </dgm:t>
    </dgm:pt>
    <dgm:pt modelId="{2100E864-BEE8-4317-AAA3-4FB46F406B82}">
      <dgm:prSet phldrT="[Text]" phldr="0"/>
      <dgm:spPr/>
      <dgm:t>
        <a:bodyPr/>
        <a:lstStyle/>
        <a:p>
          <a:r>
            <a:rPr lang="en-GB" dirty="0"/>
            <a:t>Young Leaders in service</a:t>
          </a:r>
        </a:p>
      </dgm:t>
    </dgm:pt>
    <dgm:pt modelId="{724179D4-1551-482B-8F55-7D06ECC45D5D}" type="parTrans" cxnId="{F3229065-643C-45FB-92EC-B037B10DC11A}">
      <dgm:prSet/>
      <dgm:spPr/>
      <dgm:t>
        <a:bodyPr/>
        <a:lstStyle/>
        <a:p>
          <a:endParaRPr lang="en-GB"/>
        </a:p>
      </dgm:t>
    </dgm:pt>
    <dgm:pt modelId="{FCD903B0-1527-4183-ABE4-98268832E794}" type="sibTrans" cxnId="{F3229065-643C-45FB-92EC-B037B10DC11A}">
      <dgm:prSet/>
      <dgm:spPr/>
      <dgm:t>
        <a:bodyPr/>
        <a:lstStyle/>
        <a:p>
          <a:endParaRPr lang="en-GB"/>
        </a:p>
      </dgm:t>
    </dgm:pt>
    <dgm:pt modelId="{CFDDE578-94B0-4534-9C6B-A06BD18F4FBB}">
      <dgm:prSet phldrT="[Text]" phldr="0"/>
      <dgm:spPr/>
      <dgm:t>
        <a:bodyPr/>
        <a:lstStyle/>
        <a:p>
          <a:r>
            <a:rPr lang="en-GB" dirty="0"/>
            <a:t>Young ambassador</a:t>
          </a:r>
        </a:p>
      </dgm:t>
    </dgm:pt>
    <dgm:pt modelId="{66CD0357-89C0-4760-8FF5-6A8C571E19E6}" type="parTrans" cxnId="{C3D75E67-8122-42F7-A3C0-40FBC4FEDFB0}">
      <dgm:prSet/>
      <dgm:spPr/>
      <dgm:t>
        <a:bodyPr/>
        <a:lstStyle/>
        <a:p>
          <a:endParaRPr lang="en-GB"/>
        </a:p>
      </dgm:t>
    </dgm:pt>
    <dgm:pt modelId="{AD0CCD11-4EF6-4454-8ADE-4F2AA5F0ABBE}" type="sibTrans" cxnId="{C3D75E67-8122-42F7-A3C0-40FBC4FEDFB0}">
      <dgm:prSet/>
      <dgm:spPr/>
      <dgm:t>
        <a:bodyPr/>
        <a:lstStyle/>
        <a:p>
          <a:endParaRPr lang="en-GB"/>
        </a:p>
      </dgm:t>
    </dgm:pt>
    <dgm:pt modelId="{34E6014D-8952-40C4-BE33-3DC0F3F0A02E}" type="pres">
      <dgm:prSet presAssocID="{C10B22E1-A8AF-401B-A274-86B5EDB64A55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7653509B-42C5-47EA-963E-9A5129C7D9EF}" type="pres">
      <dgm:prSet presAssocID="{F802DA49-8180-41A8-B348-A2864CD2DF31}" presName="Parent" presStyleLbl="node0" presStyleIdx="0" presStyleCnt="1">
        <dgm:presLayoutVars>
          <dgm:chMax val="6"/>
          <dgm:chPref val="6"/>
        </dgm:presLayoutVars>
      </dgm:prSet>
      <dgm:spPr/>
    </dgm:pt>
    <dgm:pt modelId="{9D7CA258-F1E4-4E56-ABB6-9F4261A8A444}" type="pres">
      <dgm:prSet presAssocID="{609BD756-2500-4957-B86D-EF2B569F9777}" presName="Accent1" presStyleCnt="0"/>
      <dgm:spPr/>
    </dgm:pt>
    <dgm:pt modelId="{F58C477F-706B-47EE-829A-8BABB2B61146}" type="pres">
      <dgm:prSet presAssocID="{609BD756-2500-4957-B86D-EF2B569F9777}" presName="Accent" presStyleLbl="bgShp" presStyleIdx="0" presStyleCnt="6"/>
      <dgm:spPr/>
    </dgm:pt>
    <dgm:pt modelId="{5BD15B9C-10B7-4611-A3E0-E73DD547528A}" type="pres">
      <dgm:prSet presAssocID="{609BD756-2500-4957-B86D-EF2B569F9777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861AF533-DBF5-4619-A335-93CD13D35873}" type="pres">
      <dgm:prSet presAssocID="{8F38C368-9564-4456-80A3-4C1164E524C5}" presName="Accent2" presStyleCnt="0"/>
      <dgm:spPr/>
    </dgm:pt>
    <dgm:pt modelId="{A81A471E-88CF-4113-B080-D9006AA5E86F}" type="pres">
      <dgm:prSet presAssocID="{8F38C368-9564-4456-80A3-4C1164E524C5}" presName="Accent" presStyleLbl="bgShp" presStyleIdx="1" presStyleCnt="6"/>
      <dgm:spPr/>
    </dgm:pt>
    <dgm:pt modelId="{6EFA77A2-D844-4909-926F-986F2F2B26C3}" type="pres">
      <dgm:prSet presAssocID="{8F38C368-9564-4456-80A3-4C1164E524C5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BE4339F1-7925-471D-A631-44417861DA5E}" type="pres">
      <dgm:prSet presAssocID="{7CA367E4-384D-4ECF-B512-FFE2E6F15C9F}" presName="Accent3" presStyleCnt="0"/>
      <dgm:spPr/>
    </dgm:pt>
    <dgm:pt modelId="{E312EE80-4E19-464E-8567-DC89F2E7C2D6}" type="pres">
      <dgm:prSet presAssocID="{7CA367E4-384D-4ECF-B512-FFE2E6F15C9F}" presName="Accent" presStyleLbl="bgShp" presStyleIdx="2" presStyleCnt="6"/>
      <dgm:spPr/>
    </dgm:pt>
    <dgm:pt modelId="{EFDEFA69-3742-4BB0-A5E8-2D92536DA771}" type="pres">
      <dgm:prSet presAssocID="{7CA367E4-384D-4ECF-B512-FFE2E6F15C9F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EA22300A-26FF-4D1F-AD54-CF99A69764DC}" type="pres">
      <dgm:prSet presAssocID="{1E348FCF-3717-4AE7-9DD5-B0452020997D}" presName="Accent4" presStyleCnt="0"/>
      <dgm:spPr/>
    </dgm:pt>
    <dgm:pt modelId="{0F81EB24-3C57-4363-B095-75DCC6FA74C2}" type="pres">
      <dgm:prSet presAssocID="{1E348FCF-3717-4AE7-9DD5-B0452020997D}" presName="Accent" presStyleLbl="bgShp" presStyleIdx="3" presStyleCnt="6"/>
      <dgm:spPr/>
    </dgm:pt>
    <dgm:pt modelId="{A1C6A9A1-A742-4536-BD39-29D1CAAA8299}" type="pres">
      <dgm:prSet presAssocID="{1E348FCF-3717-4AE7-9DD5-B0452020997D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70790710-90D2-4140-89D6-A696593D2BFA}" type="pres">
      <dgm:prSet presAssocID="{2100E864-BEE8-4317-AAA3-4FB46F406B82}" presName="Accent5" presStyleCnt="0"/>
      <dgm:spPr/>
    </dgm:pt>
    <dgm:pt modelId="{128FE492-B305-4203-BCB8-333F6B6412A1}" type="pres">
      <dgm:prSet presAssocID="{2100E864-BEE8-4317-AAA3-4FB46F406B82}" presName="Accent" presStyleLbl="bgShp" presStyleIdx="4" presStyleCnt="6"/>
      <dgm:spPr/>
    </dgm:pt>
    <dgm:pt modelId="{F90411C6-BABB-43F2-8526-56093A9BC6DD}" type="pres">
      <dgm:prSet presAssocID="{2100E864-BEE8-4317-AAA3-4FB46F406B82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2FBED198-C9DA-4E74-A132-C5969087D4B4}" type="pres">
      <dgm:prSet presAssocID="{CFDDE578-94B0-4534-9C6B-A06BD18F4FBB}" presName="Accent6" presStyleCnt="0"/>
      <dgm:spPr/>
    </dgm:pt>
    <dgm:pt modelId="{C46C2B3B-BBF0-434C-8489-4D6DA5271E44}" type="pres">
      <dgm:prSet presAssocID="{CFDDE578-94B0-4534-9C6B-A06BD18F4FBB}" presName="Accent" presStyleLbl="bgShp" presStyleIdx="5" presStyleCnt="6"/>
      <dgm:spPr/>
    </dgm:pt>
    <dgm:pt modelId="{12ED71E7-5FF8-467A-AAC0-577BD199F893}" type="pres">
      <dgm:prSet presAssocID="{CFDDE578-94B0-4534-9C6B-A06BD18F4FBB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490E1406-F9A2-4712-AAD8-7C6D4EB713E7}" srcId="{C10B22E1-A8AF-401B-A274-86B5EDB64A55}" destId="{F802DA49-8180-41A8-B348-A2864CD2DF31}" srcOrd="0" destOrd="0" parTransId="{723071D8-3C5A-42E9-A445-5A84FFF8F696}" sibTransId="{EB28B478-1995-4E09-8A87-18788E964099}"/>
    <dgm:cxn modelId="{9D38120A-D8A6-4474-8257-BFA5103A1632}" type="presOf" srcId="{8F38C368-9564-4456-80A3-4C1164E524C5}" destId="{6EFA77A2-D844-4909-926F-986F2F2B26C3}" srcOrd="0" destOrd="0" presId="urn:microsoft.com/office/officeart/2011/layout/HexagonRadial"/>
    <dgm:cxn modelId="{DADA770A-04F2-46F6-959E-BCD8E3971928}" srcId="{F802DA49-8180-41A8-B348-A2864CD2DF31}" destId="{1E348FCF-3717-4AE7-9DD5-B0452020997D}" srcOrd="3" destOrd="0" parTransId="{072C4C4E-176C-4AD3-92D5-6FE9BF4557E9}" sibTransId="{0354C2ED-63A2-4CB4-A43D-B5DFB418CDF6}"/>
    <dgm:cxn modelId="{6CEFCB38-4C93-4BCF-A972-42850F9E53FC}" type="presOf" srcId="{F802DA49-8180-41A8-B348-A2864CD2DF31}" destId="{7653509B-42C5-47EA-963E-9A5129C7D9EF}" srcOrd="0" destOrd="0" presId="urn:microsoft.com/office/officeart/2011/layout/HexagonRadial"/>
    <dgm:cxn modelId="{F3229065-643C-45FB-92EC-B037B10DC11A}" srcId="{F802DA49-8180-41A8-B348-A2864CD2DF31}" destId="{2100E864-BEE8-4317-AAA3-4FB46F406B82}" srcOrd="4" destOrd="0" parTransId="{724179D4-1551-482B-8F55-7D06ECC45D5D}" sibTransId="{FCD903B0-1527-4183-ABE4-98268832E794}"/>
    <dgm:cxn modelId="{A36B1B66-902F-4352-B3B4-55C43C7D41FD}" type="presOf" srcId="{CFDDE578-94B0-4534-9C6B-A06BD18F4FBB}" destId="{12ED71E7-5FF8-467A-AAC0-577BD199F893}" srcOrd="0" destOrd="0" presId="urn:microsoft.com/office/officeart/2011/layout/HexagonRadial"/>
    <dgm:cxn modelId="{C3D75E67-8122-42F7-A3C0-40FBC4FEDFB0}" srcId="{F802DA49-8180-41A8-B348-A2864CD2DF31}" destId="{CFDDE578-94B0-4534-9C6B-A06BD18F4FBB}" srcOrd="5" destOrd="0" parTransId="{66CD0357-89C0-4760-8FF5-6A8C571E19E6}" sibTransId="{AD0CCD11-4EF6-4454-8ADE-4F2AA5F0ABBE}"/>
    <dgm:cxn modelId="{57D6AD6D-6799-4AD6-A734-F40C0ED21298}" type="presOf" srcId="{7CA367E4-384D-4ECF-B512-FFE2E6F15C9F}" destId="{EFDEFA69-3742-4BB0-A5E8-2D92536DA771}" srcOrd="0" destOrd="0" presId="urn:microsoft.com/office/officeart/2011/layout/HexagonRadial"/>
    <dgm:cxn modelId="{C0836A52-659A-433B-83D8-44B631181B97}" type="presOf" srcId="{2100E864-BEE8-4317-AAA3-4FB46F406B82}" destId="{F90411C6-BABB-43F2-8526-56093A9BC6DD}" srcOrd="0" destOrd="0" presId="urn:microsoft.com/office/officeart/2011/layout/HexagonRadial"/>
    <dgm:cxn modelId="{6B5B537E-C08F-4002-BFDC-C9399533BA9F}" type="presOf" srcId="{609BD756-2500-4957-B86D-EF2B569F9777}" destId="{5BD15B9C-10B7-4611-A3E0-E73DD547528A}" srcOrd="0" destOrd="0" presId="urn:microsoft.com/office/officeart/2011/layout/HexagonRadial"/>
    <dgm:cxn modelId="{A5218497-1FE2-4206-9385-6976731AD864}" type="presOf" srcId="{1E348FCF-3717-4AE7-9DD5-B0452020997D}" destId="{A1C6A9A1-A742-4536-BD39-29D1CAAA8299}" srcOrd="0" destOrd="0" presId="urn:microsoft.com/office/officeart/2011/layout/HexagonRadial"/>
    <dgm:cxn modelId="{40A7ABB7-EBBB-4C2B-9602-5FC5000C7726}" srcId="{F802DA49-8180-41A8-B348-A2864CD2DF31}" destId="{609BD756-2500-4957-B86D-EF2B569F9777}" srcOrd="0" destOrd="0" parTransId="{A01D5CF1-3CEB-4137-9A2E-72435A906866}" sibTransId="{6F1EFD15-38EB-4631-9A90-7C46960FD767}"/>
    <dgm:cxn modelId="{7F8C37D3-9A1A-492B-B9C1-B9D60D1AADA9}" srcId="{F802DA49-8180-41A8-B348-A2864CD2DF31}" destId="{8F38C368-9564-4456-80A3-4C1164E524C5}" srcOrd="1" destOrd="0" parTransId="{E4F78796-C1AD-481D-946B-420CD6479E2C}" sibTransId="{D5E85274-0CA4-481A-AD4D-F62A80E207C7}"/>
    <dgm:cxn modelId="{0190D4D8-671B-4039-974D-C1C0DCA0ACC5}" srcId="{F802DA49-8180-41A8-B348-A2864CD2DF31}" destId="{7CA367E4-384D-4ECF-B512-FFE2E6F15C9F}" srcOrd="2" destOrd="0" parTransId="{4C754163-406C-46E7-8A77-96B0F21CAE21}" sibTransId="{8A2FB27C-5B9A-4387-BD4F-A5154C3932CE}"/>
    <dgm:cxn modelId="{331038F0-8E4D-40FC-8673-29DD4ACCDB26}" type="presOf" srcId="{C10B22E1-A8AF-401B-A274-86B5EDB64A55}" destId="{34E6014D-8952-40C4-BE33-3DC0F3F0A02E}" srcOrd="0" destOrd="0" presId="urn:microsoft.com/office/officeart/2011/layout/HexagonRadial"/>
    <dgm:cxn modelId="{4571810D-0FD1-4E44-8909-EA2D6E8D4338}" type="presParOf" srcId="{34E6014D-8952-40C4-BE33-3DC0F3F0A02E}" destId="{7653509B-42C5-47EA-963E-9A5129C7D9EF}" srcOrd="0" destOrd="0" presId="urn:microsoft.com/office/officeart/2011/layout/HexagonRadial"/>
    <dgm:cxn modelId="{A742DDFE-C903-4D2D-8C0B-8E0C4C910C3D}" type="presParOf" srcId="{34E6014D-8952-40C4-BE33-3DC0F3F0A02E}" destId="{9D7CA258-F1E4-4E56-ABB6-9F4261A8A444}" srcOrd="1" destOrd="0" presId="urn:microsoft.com/office/officeart/2011/layout/HexagonRadial"/>
    <dgm:cxn modelId="{49981274-9ED9-4000-9A7F-3A169E6F56B9}" type="presParOf" srcId="{9D7CA258-F1E4-4E56-ABB6-9F4261A8A444}" destId="{F58C477F-706B-47EE-829A-8BABB2B61146}" srcOrd="0" destOrd="0" presId="urn:microsoft.com/office/officeart/2011/layout/HexagonRadial"/>
    <dgm:cxn modelId="{FC461744-1727-450C-8520-F39AF4C97279}" type="presParOf" srcId="{34E6014D-8952-40C4-BE33-3DC0F3F0A02E}" destId="{5BD15B9C-10B7-4611-A3E0-E73DD547528A}" srcOrd="2" destOrd="0" presId="urn:microsoft.com/office/officeart/2011/layout/HexagonRadial"/>
    <dgm:cxn modelId="{942B74AA-B0F5-4EF4-B973-305945158BA5}" type="presParOf" srcId="{34E6014D-8952-40C4-BE33-3DC0F3F0A02E}" destId="{861AF533-DBF5-4619-A335-93CD13D35873}" srcOrd="3" destOrd="0" presId="urn:microsoft.com/office/officeart/2011/layout/HexagonRadial"/>
    <dgm:cxn modelId="{2CCD98D6-D964-4D46-8894-0CBE1C3EB158}" type="presParOf" srcId="{861AF533-DBF5-4619-A335-93CD13D35873}" destId="{A81A471E-88CF-4113-B080-D9006AA5E86F}" srcOrd="0" destOrd="0" presId="urn:microsoft.com/office/officeart/2011/layout/HexagonRadial"/>
    <dgm:cxn modelId="{707C37C4-06EB-4C76-BA9D-DDE2133E80AE}" type="presParOf" srcId="{34E6014D-8952-40C4-BE33-3DC0F3F0A02E}" destId="{6EFA77A2-D844-4909-926F-986F2F2B26C3}" srcOrd="4" destOrd="0" presId="urn:microsoft.com/office/officeart/2011/layout/HexagonRadial"/>
    <dgm:cxn modelId="{03032C0A-59ED-4111-9D8E-C94E1214A96A}" type="presParOf" srcId="{34E6014D-8952-40C4-BE33-3DC0F3F0A02E}" destId="{BE4339F1-7925-471D-A631-44417861DA5E}" srcOrd="5" destOrd="0" presId="urn:microsoft.com/office/officeart/2011/layout/HexagonRadial"/>
    <dgm:cxn modelId="{FA12D12C-A564-46B3-8B23-01329C008F71}" type="presParOf" srcId="{BE4339F1-7925-471D-A631-44417861DA5E}" destId="{E312EE80-4E19-464E-8567-DC89F2E7C2D6}" srcOrd="0" destOrd="0" presId="urn:microsoft.com/office/officeart/2011/layout/HexagonRadial"/>
    <dgm:cxn modelId="{450BF8A2-1936-47A2-9AAD-E0DE35395670}" type="presParOf" srcId="{34E6014D-8952-40C4-BE33-3DC0F3F0A02E}" destId="{EFDEFA69-3742-4BB0-A5E8-2D92536DA771}" srcOrd="6" destOrd="0" presId="urn:microsoft.com/office/officeart/2011/layout/HexagonRadial"/>
    <dgm:cxn modelId="{84EA26BD-F6AF-4255-A354-1518E3D4EA1C}" type="presParOf" srcId="{34E6014D-8952-40C4-BE33-3DC0F3F0A02E}" destId="{EA22300A-26FF-4D1F-AD54-CF99A69764DC}" srcOrd="7" destOrd="0" presId="urn:microsoft.com/office/officeart/2011/layout/HexagonRadial"/>
    <dgm:cxn modelId="{93FEAF11-81EB-408A-B76B-7BE3B5BEA5B3}" type="presParOf" srcId="{EA22300A-26FF-4D1F-AD54-CF99A69764DC}" destId="{0F81EB24-3C57-4363-B095-75DCC6FA74C2}" srcOrd="0" destOrd="0" presId="urn:microsoft.com/office/officeart/2011/layout/HexagonRadial"/>
    <dgm:cxn modelId="{D6EFA7BA-D6CA-4ACF-BDC3-33C4952032DE}" type="presParOf" srcId="{34E6014D-8952-40C4-BE33-3DC0F3F0A02E}" destId="{A1C6A9A1-A742-4536-BD39-29D1CAAA8299}" srcOrd="8" destOrd="0" presId="urn:microsoft.com/office/officeart/2011/layout/HexagonRadial"/>
    <dgm:cxn modelId="{A07BE0A5-EF12-48E9-A0A7-33699D4B6526}" type="presParOf" srcId="{34E6014D-8952-40C4-BE33-3DC0F3F0A02E}" destId="{70790710-90D2-4140-89D6-A696593D2BFA}" srcOrd="9" destOrd="0" presId="urn:microsoft.com/office/officeart/2011/layout/HexagonRadial"/>
    <dgm:cxn modelId="{C4E01E9F-0E42-4961-B788-EC3ED016B709}" type="presParOf" srcId="{70790710-90D2-4140-89D6-A696593D2BFA}" destId="{128FE492-B305-4203-BCB8-333F6B6412A1}" srcOrd="0" destOrd="0" presId="urn:microsoft.com/office/officeart/2011/layout/HexagonRadial"/>
    <dgm:cxn modelId="{E9014F6D-EB62-4B89-BFC8-ED065F1920B1}" type="presParOf" srcId="{34E6014D-8952-40C4-BE33-3DC0F3F0A02E}" destId="{F90411C6-BABB-43F2-8526-56093A9BC6DD}" srcOrd="10" destOrd="0" presId="urn:microsoft.com/office/officeart/2011/layout/HexagonRadial"/>
    <dgm:cxn modelId="{E4958257-99A5-46A5-8A09-EDA92F854972}" type="presParOf" srcId="{34E6014D-8952-40C4-BE33-3DC0F3F0A02E}" destId="{2FBED198-C9DA-4E74-A132-C5969087D4B4}" srcOrd="11" destOrd="0" presId="urn:microsoft.com/office/officeart/2011/layout/HexagonRadial"/>
    <dgm:cxn modelId="{78B1684D-3984-4FEC-9E69-0C6E5CCA979C}" type="presParOf" srcId="{2FBED198-C9DA-4E74-A132-C5969087D4B4}" destId="{C46C2B3B-BBF0-434C-8489-4D6DA5271E44}" srcOrd="0" destOrd="0" presId="urn:microsoft.com/office/officeart/2011/layout/HexagonRadial"/>
    <dgm:cxn modelId="{85B0A4B7-734A-43F3-9C1F-DE9ECD47119B}" type="presParOf" srcId="{34E6014D-8952-40C4-BE33-3DC0F3F0A02E}" destId="{12ED71E7-5FF8-467A-AAC0-577BD199F893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53509B-42C5-47EA-963E-9A5129C7D9EF}">
      <dsp:nvSpPr>
        <dsp:cNvPr id="0" name=""/>
        <dsp:cNvSpPr/>
      </dsp:nvSpPr>
      <dsp:spPr>
        <a:xfrm>
          <a:off x="2276667" y="1277466"/>
          <a:ext cx="1623716" cy="140458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WICTU5</a:t>
          </a:r>
        </a:p>
      </dsp:txBody>
      <dsp:txXfrm>
        <a:off x="2545740" y="1510225"/>
        <a:ext cx="1085570" cy="939062"/>
      </dsp:txXfrm>
    </dsp:sp>
    <dsp:sp modelId="{A81A471E-88CF-4113-B080-D9006AA5E86F}">
      <dsp:nvSpPr>
        <dsp:cNvPr id="0" name=""/>
        <dsp:cNvSpPr/>
      </dsp:nvSpPr>
      <dsp:spPr>
        <a:xfrm>
          <a:off x="3293425" y="605470"/>
          <a:ext cx="612623" cy="52785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D15B9C-10B7-4611-A3E0-E73DD547528A}">
      <dsp:nvSpPr>
        <dsp:cNvPr id="0" name=""/>
        <dsp:cNvSpPr/>
      </dsp:nvSpPr>
      <dsp:spPr>
        <a:xfrm>
          <a:off x="2426235" y="0"/>
          <a:ext cx="1330623" cy="115114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Leos &amp; cubs</a:t>
          </a:r>
        </a:p>
      </dsp:txBody>
      <dsp:txXfrm>
        <a:off x="2646748" y="190769"/>
        <a:ext cx="889597" cy="769607"/>
      </dsp:txXfrm>
    </dsp:sp>
    <dsp:sp modelId="{E312EE80-4E19-464E-8567-DC89F2E7C2D6}">
      <dsp:nvSpPr>
        <dsp:cNvPr id="0" name=""/>
        <dsp:cNvSpPr/>
      </dsp:nvSpPr>
      <dsp:spPr>
        <a:xfrm>
          <a:off x="4008404" y="1592279"/>
          <a:ext cx="612623" cy="52785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FA77A2-D844-4909-926F-986F2F2B26C3}">
      <dsp:nvSpPr>
        <dsp:cNvPr id="0" name=""/>
        <dsp:cNvSpPr/>
      </dsp:nvSpPr>
      <dsp:spPr>
        <a:xfrm>
          <a:off x="3646571" y="708031"/>
          <a:ext cx="1330623" cy="115114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Youth Camps &amp; exchange</a:t>
          </a:r>
        </a:p>
      </dsp:txBody>
      <dsp:txXfrm>
        <a:off x="3867084" y="898800"/>
        <a:ext cx="889597" cy="769607"/>
      </dsp:txXfrm>
    </dsp:sp>
    <dsp:sp modelId="{0F81EB24-3C57-4363-B095-75DCC6FA74C2}">
      <dsp:nvSpPr>
        <dsp:cNvPr id="0" name=""/>
        <dsp:cNvSpPr/>
      </dsp:nvSpPr>
      <dsp:spPr>
        <a:xfrm>
          <a:off x="3511734" y="2706202"/>
          <a:ext cx="612623" cy="52785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EFA69-3742-4BB0-A5E8-2D92536DA771}">
      <dsp:nvSpPr>
        <dsp:cNvPr id="0" name=""/>
        <dsp:cNvSpPr/>
      </dsp:nvSpPr>
      <dsp:spPr>
        <a:xfrm>
          <a:off x="3646571" y="2099940"/>
          <a:ext cx="1330623" cy="115114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Peace Poster</a:t>
          </a:r>
        </a:p>
      </dsp:txBody>
      <dsp:txXfrm>
        <a:off x="3867084" y="2290709"/>
        <a:ext cx="889597" cy="769607"/>
      </dsp:txXfrm>
    </dsp:sp>
    <dsp:sp modelId="{128FE492-B305-4203-BCB8-333F6B6412A1}">
      <dsp:nvSpPr>
        <dsp:cNvPr id="0" name=""/>
        <dsp:cNvSpPr/>
      </dsp:nvSpPr>
      <dsp:spPr>
        <a:xfrm>
          <a:off x="2279689" y="2821831"/>
          <a:ext cx="612623" cy="52785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C6A9A1-A742-4536-BD39-29D1CAAA8299}">
      <dsp:nvSpPr>
        <dsp:cNvPr id="0" name=""/>
        <dsp:cNvSpPr/>
      </dsp:nvSpPr>
      <dsp:spPr>
        <a:xfrm>
          <a:off x="2426235" y="2808764"/>
          <a:ext cx="1330623" cy="115114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Peace Essay</a:t>
          </a:r>
        </a:p>
      </dsp:txBody>
      <dsp:txXfrm>
        <a:off x="2646748" y="2999533"/>
        <a:ext cx="889597" cy="769607"/>
      </dsp:txXfrm>
    </dsp:sp>
    <dsp:sp modelId="{C46C2B3B-BBF0-434C-8489-4D6DA5271E44}">
      <dsp:nvSpPr>
        <dsp:cNvPr id="0" name=""/>
        <dsp:cNvSpPr/>
      </dsp:nvSpPr>
      <dsp:spPr>
        <a:xfrm>
          <a:off x="1553001" y="1835418"/>
          <a:ext cx="612623" cy="527856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0411C6-BABB-43F2-8526-56093A9BC6DD}">
      <dsp:nvSpPr>
        <dsp:cNvPr id="0" name=""/>
        <dsp:cNvSpPr/>
      </dsp:nvSpPr>
      <dsp:spPr>
        <a:xfrm>
          <a:off x="1200233" y="2100732"/>
          <a:ext cx="1330623" cy="115114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Young Leaders in service</a:t>
          </a:r>
        </a:p>
      </dsp:txBody>
      <dsp:txXfrm>
        <a:off x="1420746" y="2291501"/>
        <a:ext cx="889597" cy="769607"/>
      </dsp:txXfrm>
    </dsp:sp>
    <dsp:sp modelId="{12ED71E7-5FF8-467A-AAC0-577BD199F893}">
      <dsp:nvSpPr>
        <dsp:cNvPr id="0" name=""/>
        <dsp:cNvSpPr/>
      </dsp:nvSpPr>
      <dsp:spPr>
        <a:xfrm>
          <a:off x="1200233" y="706447"/>
          <a:ext cx="1330623" cy="115114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Young ambassador</a:t>
          </a:r>
        </a:p>
      </dsp:txBody>
      <dsp:txXfrm>
        <a:off x="1420746" y="897216"/>
        <a:ext cx="889597" cy="769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3FBF4-0702-495F-805A-973556A6A6CC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185530-9ACB-49AE-BCF0-C09620B5711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244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185530-9ACB-49AE-BCF0-C09620B5711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115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A70BC-1D3C-28B5-4716-9B26AD3A10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6A245B-DF1D-52D4-FB52-906105260A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E8E2F-C10B-5860-1E90-5ADB7782C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1556D-8807-AD2F-EB10-935178397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A234A-DC4F-F037-E5DF-74CEB97D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774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DEA71-D95E-FE02-82F1-A885B90D6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9E401-6203-0184-8847-33994E47D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5974D-748F-FC90-F5ED-DDBBFDDC3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1E8F2-0E93-629D-CC21-46DE7A547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96AC9B-46EA-333F-EF34-19537B179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8495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A6F79-F7F2-4413-126C-3A573970B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2E0F0-E66F-4028-3E9B-682196A4A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4908F-0C33-73C0-EDF4-BC28BD686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35906-A5DB-2BAB-81D6-9DE5B379B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F96BE-0A66-9B86-6041-E3B5A53B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0814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80EC6-562D-A404-5804-19B904511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0BAE5A-6918-5D4C-DE0C-CFB26DB2A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C0CF33-C2B7-2339-9CEF-E503504B0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3A7CDD-DE30-E9A9-BFB9-EBA39948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13A4C1-D83E-A516-05EE-53E6168DD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650526-5365-E352-64BC-33EF4322D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0601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8E51F-549C-C537-EDFE-BFAD86B94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5125A-9AB2-1EA3-09DC-DA08F41B3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01BB93-0235-3CC6-66EF-BC560A1619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7A36DD-578D-9EA0-8A53-C5AB1E01D2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7F96BB-1C2E-C710-F1AC-F266067801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C7A2C9A-B76B-2408-B03C-8E8A36A85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57AAB-DF3C-C6FC-250F-08E5349F7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F37259-0237-0400-079E-17EC053B6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9266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FED21-E320-0D59-9FFD-000F4C7B4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D1555A-233A-9215-DB96-4433EE741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14A6DB-7740-14F3-6D2B-823E9B26B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1356CE-1546-5D40-1370-7260900FA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419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F2096F-AB96-0620-3ACB-19355869A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341C3E-2242-5BF9-72C6-E3C680072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F0CD19-CC8E-4BA9-F660-CE0CD58F1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8425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44582-E0DF-819E-37F0-D7E76668C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7369F-23B4-708D-2053-3BB8AAE45E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982CC-1E97-3986-3BBF-3BB8434A38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098A58-C770-F09F-8D4C-3BEDB5B4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401CC4-004A-D3E2-71C7-DD0F08352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F64A46-DA25-7A52-090E-376D9494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0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2A4EC-2B3B-E34D-F828-38994C69A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D384AD-25F5-CE20-9A91-2F35E7DBEC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6548F-62DD-E42E-417F-6ADA2D8D9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50C70C-B5E6-E122-F3F8-B893C9639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CB728B-7423-C6B0-AB50-22051CE53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9ED9FE-FC9B-AEFD-6CB5-BA962876F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02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2DC42-67CF-A99B-BDC6-2C357AD5C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356CF4-5C42-7FF8-EB80-37D5DF619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FBE7A-4B8F-E1E1-8C0F-A85EFEF98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D0183-6C0C-F51B-E86A-2483968FD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4F322-B0A5-DB56-7BF9-ECB37AB0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784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74882B-D4A1-29DA-665D-A423297F14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AEF174-40FC-71AA-0144-A66A21F932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D2B85A-9D8D-CBFE-73BC-2536A057C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A54D2F-DFA0-D944-3FE3-4D90ACFA3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88BBB-D12B-C6EF-45A9-51B20FE0D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192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240644-A516-C03D-D67D-3AEFC5E1D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ECB21E-B536-0945-5103-9C40D9B55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93F5E0-61D5-504B-3EA9-58880BBD5A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1DF90-2898-4441-AAA3-A0047786B013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936DB-C093-A300-6033-A8E5376633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3D047-A0C9-E461-6346-CE94DB3792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7CCE32-0C2C-48B1-B247-CA99BC50CB4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8009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3.png"/><Relationship Id="rId7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hyperlink" Target="mailto:vanessa@horrod.ne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lass5b@school.eu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hyperlink" Target="http://www.wictu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hyperlink" Target="mailto:vanessa@horrod.net?subject=WICTU5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://www.wictu.org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mailto:daniel.isenrich@lions.de" TargetMode="External"/><Relationship Id="rId13" Type="http://schemas.openxmlformats.org/officeDocument/2006/relationships/image" Target="../media/image30.jpeg"/><Relationship Id="rId3" Type="http://schemas.openxmlformats.org/officeDocument/2006/relationships/image" Target="../media/image3.png"/><Relationship Id="rId7" Type="http://schemas.openxmlformats.org/officeDocument/2006/relationships/hyperlink" Target="mailto:cmcase@libero.it" TargetMode="External"/><Relationship Id="rId12" Type="http://schemas.openxmlformats.org/officeDocument/2006/relationships/hyperlink" Target="https://www.instagram.com/lions.wictu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bjorn@lions.ax" TargetMode="External"/><Relationship Id="rId11" Type="http://schemas.openxmlformats.org/officeDocument/2006/relationships/image" Target="../media/image29.jpeg"/><Relationship Id="rId5" Type="http://schemas.openxmlformats.org/officeDocument/2006/relationships/hyperlink" Target="mailto:pidphil@yahoo.co.uk" TargetMode="External"/><Relationship Id="rId10" Type="http://schemas.openxmlformats.org/officeDocument/2006/relationships/hyperlink" Target="https://www.facebook.com/wictu4" TargetMode="External"/><Relationship Id="rId4" Type="http://schemas.openxmlformats.org/officeDocument/2006/relationships/hyperlink" Target="mailto:vanessa@horrod.net" TargetMode="External"/><Relationship Id="rId9" Type="http://schemas.openxmlformats.org/officeDocument/2006/relationships/hyperlink" Target="http://www.wictu.org/" TargetMode="External"/><Relationship Id="rId14" Type="http://schemas.openxmlformats.org/officeDocument/2006/relationships/hyperlink" Target="https://www.wictu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CBB846FF-B94D-9C2E-7017-DD5634453A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3200" dirty="0">
                <a:latin typeface="Arial Black" panose="020B0A04020102020204" pitchFamily="34" charset="0"/>
              </a:rPr>
              <a:t>WICTU5 – A European Lions Club Engagement Presentation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291842-49BE-8C26-5550-09C957D6D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338" y="977055"/>
            <a:ext cx="4017323" cy="2678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17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C70E5-7129-385E-0D00-77868EAA6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5470-D21B-F60D-6C85-4AF1FCDA7E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D31B3-9E73-05A0-0100-29B469CC35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38D5FA-35CD-DC10-1835-28AA4DBEC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CE2FF5-9C29-A4DC-0AAE-F8A439E910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7756"/>
            <a:ext cx="1605643" cy="12334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99ED729-F3DF-A8A0-ECBD-35D878C54CAE}"/>
              </a:ext>
            </a:extLst>
          </p:cNvPr>
          <p:cNvSpPr txBox="1"/>
          <p:nvPr/>
        </p:nvSpPr>
        <p:spPr>
          <a:xfrm>
            <a:off x="578180" y="3137257"/>
            <a:ext cx="6095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259419-2E7B-9D8B-68A7-ECE05C3B5400}"/>
              </a:ext>
            </a:extLst>
          </p:cNvPr>
          <p:cNvSpPr txBox="1"/>
          <p:nvPr/>
        </p:nvSpPr>
        <p:spPr>
          <a:xfrm>
            <a:off x="2185073" y="1690172"/>
            <a:ext cx="8732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8FF71A-442E-3B10-5454-E3F99DB255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122363"/>
            <a:ext cx="3505200" cy="4605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8EB5D8F-9A4D-7038-2E9D-8507470972D1}"/>
              </a:ext>
            </a:extLst>
          </p:cNvPr>
          <p:cNvSpPr txBox="1"/>
          <p:nvPr/>
        </p:nvSpPr>
        <p:spPr>
          <a:xfrm>
            <a:off x="4764505" y="1122363"/>
            <a:ext cx="460207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  <a:cs typeface="Arial" panose="020B0604020202020204" pitchFamily="34" charset="0"/>
              </a:rPr>
              <a:t>Our Patron</a:t>
            </a:r>
          </a:p>
          <a:p>
            <a:pPr algn="ctr"/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H.E. Mykhailo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Vidoinyk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Ambassador of Ukraine to Finland Honorary Patron of WICTU5 – One Class • One Child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Promoting international cooperation to support the future education of Ukrainian children.</a:t>
            </a:r>
          </a:p>
        </p:txBody>
      </p:sp>
    </p:spTree>
    <p:extLst>
      <p:ext uri="{BB962C8B-B14F-4D97-AF65-F5344CB8AC3E}">
        <p14:creationId xmlns:p14="http://schemas.microsoft.com/office/powerpoint/2010/main" val="3425527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27037-C9E0-4F63-0F28-379699438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85E37-7A2B-0703-9BFA-9B465807E0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6A4D51-FADB-A69C-975A-4621320CD3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E20E5B-D269-A5F1-74AA-35F4BB0CAC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7322AB-5773-0BF5-745B-F8D30F69F3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7756"/>
            <a:ext cx="1605643" cy="12334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DE404C1-0766-4CB6-35EF-7D0F5F594CE7}"/>
              </a:ext>
            </a:extLst>
          </p:cNvPr>
          <p:cNvSpPr txBox="1"/>
          <p:nvPr/>
        </p:nvSpPr>
        <p:spPr>
          <a:xfrm>
            <a:off x="578180" y="3137257"/>
            <a:ext cx="60950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3D973B-F508-BF4B-BCB4-8FE3FB10F332}"/>
              </a:ext>
            </a:extLst>
          </p:cNvPr>
          <p:cNvSpPr txBox="1"/>
          <p:nvPr/>
        </p:nvSpPr>
        <p:spPr>
          <a:xfrm>
            <a:off x="1265712" y="646093"/>
            <a:ext cx="9660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 Black" panose="020B0A04020102020204" pitchFamily="34" charset="0"/>
              </a:rPr>
              <a:t>From Pandemic to War: A Generation of Disrupted Learning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E55E18B-0E55-C4B8-0985-BD04A364A338}"/>
              </a:ext>
            </a:extLst>
          </p:cNvPr>
          <p:cNvSpPr txBox="1"/>
          <p:nvPr/>
        </p:nvSpPr>
        <p:spPr>
          <a:xfrm>
            <a:off x="2185073" y="1690172"/>
            <a:ext cx="8732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50FF7-82B2-C57C-1EDE-C1327E327851}"/>
              </a:ext>
            </a:extLst>
          </p:cNvPr>
          <p:cNvSpPr txBox="1"/>
          <p:nvPr/>
        </p:nvSpPr>
        <p:spPr>
          <a:xfrm>
            <a:off x="578180" y="1874838"/>
            <a:ext cx="8447602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Dual Crisis: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war intensified the severe learning disruptions originally caused by Covid 19.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Massive scale: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More than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1.1 million children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are currently studying remotely, according to the Ministry of Education of Ukraine(September ‘26), as many schools can no longer open safely due to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: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Destroyed school buildings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Schools now in territory controlled by Russian forces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Lack of functioning bomb shelters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Schools too close to the front line to reach a shelter within the 3-minute air-raid warning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Years lost: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Continuous, multi-year upheaval denies students normal classroom access and crucial socialisation.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Severe deficits: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While enrolled students are roughly one year behind in mathematics, children who have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not attended school since 2022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are now several years behind, with some effectively restarting their education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9F2CA16-E145-8723-1F9E-7555B918EB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979" y="1874838"/>
            <a:ext cx="2180026" cy="21800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16239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20028-479C-21AD-3D56-4DE887009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98D57-1F78-F119-669C-24B9F4578A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483889-F32C-6659-3907-E7163E2331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55B604-72DA-1984-963D-FCF28A4D9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37021D-E286-26FA-7476-198B8C1AB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C43148-76F7-6D3E-7AA5-8CAB1E615F7C}"/>
              </a:ext>
            </a:extLst>
          </p:cNvPr>
          <p:cNvSpPr txBox="1"/>
          <p:nvPr/>
        </p:nvSpPr>
        <p:spPr>
          <a:xfrm>
            <a:off x="605642" y="1793173"/>
            <a:ext cx="6585857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Humanitarian Pricing: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Secured an exclusive rate of €220 per device (Standard European retail value is €280–€350).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Optimized Hardware: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Engineered specifically to meet student educational demands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Full Management Suite: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Includes Google Mobile Device Management (MDM) and Education Content Manager (ECM) software licensing.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Enhanced Safety: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Equipped with instant remote-lock capabilities and pre-configured child-safe browsing settings.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Custom Brand Integration: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Built with a reinforced custom chassis featuring WICTU5 and prominent donor logos</a:t>
            </a:r>
            <a:r>
              <a:rPr lang="en-GB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AD8430-BD39-823B-9E71-8DCD123A134A}"/>
              </a:ext>
            </a:extLst>
          </p:cNvPr>
          <p:cNvSpPr txBox="1"/>
          <p:nvPr/>
        </p:nvSpPr>
        <p:spPr>
          <a:xfrm>
            <a:off x="1363683" y="750017"/>
            <a:ext cx="9464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Arial Black" panose="020B0A04020102020204" pitchFamily="34" charset="0"/>
              </a:rPr>
              <a:t>The Solution: Acer Chromebook 311</a:t>
            </a:r>
          </a:p>
          <a:p>
            <a:pPr algn="ctr"/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In Partnership with Google Europe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BB6F8C7-2E6C-715D-F2ED-3BF34DCE82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499" y="1888600"/>
            <a:ext cx="2541319" cy="254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35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50779-BEBB-F3AF-A678-ABE1F72E5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F4733-1B2F-0585-9EE4-448EEBACB9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822D8A-DCB1-4DF7-662E-557AD20C6E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A30258-D4FF-A10F-7E14-4866D8C83B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D470A2-9A1A-037C-DC3D-43D91A771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C6F4767-D70F-A549-426D-7C57DA2AE76F}"/>
              </a:ext>
            </a:extLst>
          </p:cNvPr>
          <p:cNvSpPr txBox="1"/>
          <p:nvPr/>
        </p:nvSpPr>
        <p:spPr>
          <a:xfrm>
            <a:off x="3033069" y="376626"/>
            <a:ext cx="61258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Arial" panose="020B0604020202020204" pitchFamily="34" charset="0"/>
                <a:cs typeface="Arial" panose="020B0604020202020204" pitchFamily="34" charset="0"/>
              </a:rPr>
              <a:t>About the campaign</a:t>
            </a:r>
          </a:p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“One Class – One Child” is part of the WICTU5 initiative, supported by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79FDD5-AC06-A586-B2D8-BC73F599B998}"/>
              </a:ext>
            </a:extLst>
          </p:cNvPr>
          <p:cNvSpPr txBox="1"/>
          <p:nvPr/>
        </p:nvSpPr>
        <p:spPr>
          <a:xfrm>
            <a:off x="952500" y="4319142"/>
            <a:ext cx="112395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Thanks to humanitarian support from Google Europe, the project receives the devices for 220 €.</a:t>
            </a: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Each laptop is made possible through a shared commitment. Typical contributions include: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Lions Club:  120 €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School class or club:  100 €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Or any combination that works for you</a:t>
            </a:r>
          </a:p>
          <a:p>
            <a:pPr>
              <a:buFont typeface="Arial" panose="020B0604020202020204" pitchFamily="34" charset="0"/>
              <a:buChar char="•"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Every contribution—large or small—</a:t>
            </a:r>
          </a:p>
          <a:p>
            <a:pPr>
              <a:buNone/>
            </a:pP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helps bring one Ukrainian child back to education.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D11FE8C-1824-521A-D4B5-68D631AB52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63" y="1621680"/>
            <a:ext cx="1736726" cy="1736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64F5FB0-C051-B1A1-24D2-863C6A33E2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600200"/>
            <a:ext cx="1750968" cy="17509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532A77C-2B26-BD74-F1E1-FA77D14E9C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2584" y="1621680"/>
            <a:ext cx="1750967" cy="17509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15F2200-7371-FD1B-5CEC-7B0987BFAE3D}"/>
              </a:ext>
            </a:extLst>
          </p:cNvPr>
          <p:cNvSpPr txBox="1"/>
          <p:nvPr/>
        </p:nvSpPr>
        <p:spPr>
          <a:xfrm>
            <a:off x="6395379" y="3050629"/>
            <a:ext cx="10212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700" dirty="0">
                <a:solidFill>
                  <a:schemeClr val="accent1"/>
                </a:solidFill>
              </a:rPr>
              <a:t>Embassy of Ukraine in the Republic of Finland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A18DB73-B7A6-669C-EA7B-DAAE0B3929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018" y="1621680"/>
            <a:ext cx="1811455" cy="17509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C082D8-61A9-A547-2274-59861996E509}"/>
              </a:ext>
            </a:extLst>
          </p:cNvPr>
          <p:cNvSpPr txBox="1"/>
          <p:nvPr/>
        </p:nvSpPr>
        <p:spPr>
          <a:xfrm>
            <a:off x="952500" y="3485924"/>
            <a:ext cx="105403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Although </a:t>
            </a:r>
            <a:r>
              <a:rPr lang="en-GB" sz="1600" b="1">
                <a:latin typeface="Arial" panose="020B0604020202020204" pitchFamily="34" charset="0"/>
                <a:cs typeface="Arial" panose="020B0604020202020204" pitchFamily="34" charset="0"/>
              </a:rPr>
              <a:t>not an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official partner we also wish to thank the Finnish Ministry of the Interior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for providing the safe transportation through the UCPM mechanism and covering the delivery costs of the laptops from Hamburg into Ukraine. 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Their support has been essential in ensuring that every device reaches the children who need it most.</a:t>
            </a:r>
          </a:p>
        </p:txBody>
      </p:sp>
    </p:spTree>
    <p:extLst>
      <p:ext uri="{BB962C8B-B14F-4D97-AF65-F5344CB8AC3E}">
        <p14:creationId xmlns:p14="http://schemas.microsoft.com/office/powerpoint/2010/main" val="3739599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C363D-E25A-81D7-AD16-DF33E72EB1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5271C-8365-7FA0-DEF0-ABADB63050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39CA3B-735F-2939-4782-5558E6AFD2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A5D1CD-9886-6572-7986-71AC5B7BE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983130E-744B-E50C-265B-EAC5E61FC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FF49FAD-22DD-E4A4-0B84-2BF4363D36BD}"/>
              </a:ext>
            </a:extLst>
          </p:cNvPr>
          <p:cNvSpPr txBox="1"/>
          <p:nvPr/>
        </p:nvSpPr>
        <p:spPr>
          <a:xfrm>
            <a:off x="952500" y="508124"/>
            <a:ext cx="9798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Arial Black" panose="020B0A04020102020204" pitchFamily="34" charset="0"/>
              </a:rPr>
              <a:t>WICTU5 Management Team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803D28-A508-72AE-FFA1-DF64016D9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03" y="1201466"/>
            <a:ext cx="2191262" cy="19710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39DD75-7D36-8941-B6C2-654F7FE187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547" y="1201466"/>
            <a:ext cx="2242548" cy="19811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2FD4376-DE79-C643-A4AF-7A60C9FEBE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088" y="1201466"/>
            <a:ext cx="2071529" cy="19543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867C5C-0622-F753-1992-ED8C5956D9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8920" y="4127117"/>
            <a:ext cx="2238179" cy="1934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5281F3-A337-2CB0-8C14-4D5F7B99FB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787" y="1127294"/>
            <a:ext cx="1981179" cy="19811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F2D842C-4FD2-4F2A-78AA-B512BFB11C7E}"/>
              </a:ext>
            </a:extLst>
          </p:cNvPr>
          <p:cNvSpPr txBox="1"/>
          <p:nvPr/>
        </p:nvSpPr>
        <p:spPr>
          <a:xfrm>
            <a:off x="310540" y="3328481"/>
            <a:ext cx="226818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PDG Björn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Hägerstrand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Project leader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B0F4E0-47AE-7382-BF0C-17FF8894BF0F}"/>
              </a:ext>
            </a:extLst>
          </p:cNvPr>
          <p:cNvSpPr txBox="1"/>
          <p:nvPr/>
        </p:nvSpPr>
        <p:spPr>
          <a:xfrm>
            <a:off x="2784504" y="3323093"/>
            <a:ext cx="20207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PID Daniel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Isenrich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Financial Manager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B9AF8D-A1A7-D1F2-F392-4719D7FE5D03}"/>
              </a:ext>
            </a:extLst>
          </p:cNvPr>
          <p:cNvSpPr txBox="1"/>
          <p:nvPr/>
        </p:nvSpPr>
        <p:spPr>
          <a:xfrm>
            <a:off x="5318869" y="3323093"/>
            <a:ext cx="21225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PDG Vanessa </a:t>
            </a:r>
            <a:r>
              <a:rPr lang="en-GB" sz="1200" dirty="0" err="1">
                <a:latin typeface="Arial" panose="020B0604020202020204" pitchFamily="34" charset="0"/>
                <a:cs typeface="Arial" panose="020B0604020202020204" pitchFamily="34" charset="0"/>
              </a:rPr>
              <a:t>Horrod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School Manager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B1F095-9DFE-3F19-BAAE-AA8E4E4DCCEE}"/>
              </a:ext>
            </a:extLst>
          </p:cNvPr>
          <p:cNvSpPr txBox="1"/>
          <p:nvPr/>
        </p:nvSpPr>
        <p:spPr>
          <a:xfrm>
            <a:off x="2867547" y="6275471"/>
            <a:ext cx="1973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Rich Morris Marketing Manager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F38240-AE94-A444-8033-8C244DABB649}"/>
              </a:ext>
            </a:extLst>
          </p:cNvPr>
          <p:cNvSpPr txBox="1"/>
          <p:nvPr/>
        </p:nvSpPr>
        <p:spPr>
          <a:xfrm>
            <a:off x="7789726" y="3323093"/>
            <a:ext cx="21022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PID Phil Nathan Logistic Manager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C5880FC-47C8-4E17-E9B8-CB41300DE7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40" y="4193682"/>
            <a:ext cx="2062209" cy="189962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E013634-02EF-3BB4-A8B9-BD05674AD27D}"/>
              </a:ext>
            </a:extLst>
          </p:cNvPr>
          <p:cNvSpPr txBox="1"/>
          <p:nvPr/>
        </p:nvSpPr>
        <p:spPr>
          <a:xfrm>
            <a:off x="310540" y="6183139"/>
            <a:ext cx="19739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Colette Case </a:t>
            </a:r>
            <a:r>
              <a:rPr lang="en-GB" sz="1200">
                <a:latin typeface="Arial" panose="020B0604020202020204" pitchFamily="34" charset="0"/>
                <a:cs typeface="Arial" panose="020B0604020202020204" pitchFamily="34" charset="0"/>
              </a:rPr>
              <a:t>Recognitions manager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243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0A912-F2E6-A327-5AE1-B97578E02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0FC92-45DD-CA60-E2C3-1D33A61731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A34918-9851-E187-6CF5-8CB05D5C54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8BA9C7-AE45-77EA-D4C4-4FA932E20D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F71533-65A5-001D-8644-FFC63139A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CC060D-9740-2D62-0335-794AA18DC483}"/>
              </a:ext>
            </a:extLst>
          </p:cNvPr>
          <p:cNvSpPr txBox="1"/>
          <p:nvPr/>
        </p:nvSpPr>
        <p:spPr>
          <a:xfrm>
            <a:off x="952500" y="1287482"/>
            <a:ext cx="7332765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CHOOSE YOUR CLUB’S CONTRIBUTION TARGET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Before contacting schools, your club should decide how many laptops you want to help provide. That number becomes your guiding target for the project.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2.  REGISTER YOUR PARTICIPATION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If your country has a WICTU5 National Coordinator, contact them. If not, contact the WICTU5 School Campaign Coordinator directly 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- Vanessa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Horrod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GB" sz="1600" i="1" u="sng" dirty="0">
                <a:hlinkClick r:id="rId4"/>
              </a:rPr>
              <a:t>vanessa@horrod.net</a:t>
            </a:r>
            <a:endParaRPr lang="en-GB" sz="1600" i="1" u="sng" dirty="0"/>
          </a:p>
          <a:p>
            <a:endParaRPr lang="sv-SE" sz="1600" i="1" dirty="0"/>
          </a:p>
          <a:p>
            <a:endParaRPr lang="en-GB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You will receive a starter package containing: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the editable school presentation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the official appreciation certificate from the Ministry of Education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the standardized Excel reporting template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B3186E-D9E6-B8FE-6293-0D6A2A6573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130" y="1847114"/>
            <a:ext cx="1994580" cy="19945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4E3A1FC-1F4A-8C28-C745-8F20AEA5AFA9}"/>
              </a:ext>
            </a:extLst>
          </p:cNvPr>
          <p:cNvSpPr txBox="1"/>
          <p:nvPr/>
        </p:nvSpPr>
        <p:spPr>
          <a:xfrm>
            <a:off x="2714501" y="691356"/>
            <a:ext cx="6762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Your Lions Clubs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1400552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8F48A-9658-068B-3D53-E4776B221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22085-8C14-A3AF-6C85-E6FD972159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B4A98B-4091-1D5B-7B67-C6FCAEA2BE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3C4CB7-3F8A-03F5-A97D-6CD7D6464E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0534E77-5C5F-6E14-0882-2F82D74DDE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B89C1F-F7B6-E9C3-7DDB-21CB214DB70E}"/>
              </a:ext>
            </a:extLst>
          </p:cNvPr>
          <p:cNvSpPr txBox="1"/>
          <p:nvPr/>
        </p:nvSpPr>
        <p:spPr>
          <a:xfrm>
            <a:off x="952500" y="1208889"/>
            <a:ext cx="612469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3. PREPARE YOUR SCHOOL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Before sharing the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r>
              <a:rPr lang="en-GB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fill in the following details:</a:t>
            </a:r>
          </a:p>
          <a:p>
            <a:pPr>
              <a:buNone/>
            </a:pPr>
            <a:r>
              <a:rPr lang="en-GB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r>
              <a:rPr lang="en-GB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Your Lions Club name </a:t>
            </a:r>
          </a:p>
          <a:p>
            <a:pPr>
              <a:buNone/>
            </a:pPr>
            <a:endParaRPr lang="en-GB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Your IBAN for donations </a:t>
            </a:r>
          </a:p>
          <a:p>
            <a:pPr>
              <a:buNone/>
            </a:pPr>
            <a:endParaRPr lang="en-GB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Your contact person </a:t>
            </a:r>
          </a:p>
          <a:p>
            <a:pPr>
              <a:buNone/>
            </a:pPr>
            <a:endParaRPr lang="en-GB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Your email address</a:t>
            </a:r>
          </a:p>
          <a:p>
            <a:pPr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Adding this information makes your club the official point of contact for local schools.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D8F826-0FB4-EC3A-531A-DC91D96CEE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198" y="1846613"/>
            <a:ext cx="2481943" cy="248194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5627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04A9A-7559-FECA-9B6D-92C7B72C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9E9F8-B9CB-4125-7FDC-258C98B834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E7E775-D0BA-4B2F-143B-65C03D241D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26C7DD-0279-16F3-038D-EBA813CB5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C1A6FD8-4657-A9FE-0E7F-83AC28DEB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FB5736-06F4-BC74-57A5-830C48153472}"/>
              </a:ext>
            </a:extLst>
          </p:cNvPr>
          <p:cNvSpPr txBox="1"/>
          <p:nvPr/>
        </p:nvSpPr>
        <p:spPr>
          <a:xfrm>
            <a:off x="952500" y="609997"/>
            <a:ext cx="1007967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4. RECEIVE THE CLASS DONATION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Each class donates 100 € to your club’s bank account. Please transfer the funds to the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German Lions Foundation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the official body responsible for administering all WICTU5 donations.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Important: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To ensure we can send the class its “thank you” certificate, please include the following in the payment message: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School name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Class name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GB" sz="1600" i="1" dirty="0">
                <a:latin typeface="Arial" panose="020B0604020202020204" pitchFamily="34" charset="0"/>
                <a:cs typeface="Arial" panose="020B0604020202020204" pitchFamily="34" charset="0"/>
              </a:rPr>
              <a:t>Optional: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A general class or school contact email (e.g., office@school.eu or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class5b@school.eu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Example: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“School: Central School, Class: 5B, Email: office@school.eu”</a:t>
            </a:r>
          </a:p>
          <a:p>
            <a:pPr>
              <a:buNone/>
            </a:pPr>
            <a:endParaRPr lang="en-GB" sz="16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034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71ED7-9BDC-706C-5AC9-1AE915C03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A37B0-CCF6-ABA0-358C-59BA9D35F9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CA6677-BB8F-D789-571B-3B8B069EF8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0854C4-C00C-45EE-A2F6-E362D93DA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670440-0EBA-D2CD-12CC-1A7F9E04D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BB4A75-8314-03DF-68B0-C415586DE03E}"/>
              </a:ext>
            </a:extLst>
          </p:cNvPr>
          <p:cNvSpPr txBox="1"/>
          <p:nvPr/>
        </p:nvSpPr>
        <p:spPr>
          <a:xfrm>
            <a:off x="952500" y="609997"/>
            <a:ext cx="10079677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GB" sz="16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Suggested class contribution: 100 € </a:t>
            </a:r>
          </a:p>
          <a:p>
            <a:pPr>
              <a:buNone/>
            </a:pPr>
            <a:endParaRPr lang="en-GB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 target helps Lions Clubs keep the project simple and consistent. At the same time, clubs are encouraged to stay flexible — every school is different. Smaller classes may contribute less, larger ones may contribute more.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What matters most is participation. Every contribution brings us closer to providing a laptop for a Ukrainian child. </a:t>
            </a:r>
          </a:p>
          <a:p>
            <a:pPr>
              <a:buNone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Note: class or school email address will be used to send the official thank‑you certificate. If the class opts in, the Ukrainian student who receives the laptop may later send a direct message of thanks to this email address. This contact is optional and not supervised by Lions Clubs or the WICTU5 project team.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026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9FBAC-8CAA-BC22-884C-9116D29E9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AE5C5-69D4-A296-E726-50259DA2AB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15C278-DBCD-F251-7379-D93AD14BAE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893296-E5BA-E1E7-C545-8B1E7FC4F3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9D795D-7172-BAE5-F8B7-A329EA5C7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C14777-2BA1-C3A0-2249-8F240C6C78FA}"/>
              </a:ext>
            </a:extLst>
          </p:cNvPr>
          <p:cNvSpPr txBox="1"/>
          <p:nvPr/>
        </p:nvSpPr>
        <p:spPr>
          <a:xfrm>
            <a:off x="952500" y="669558"/>
            <a:ext cx="5953001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5. SEND THE OFFICIAL “THANK YOU” CERTIFICATE</a:t>
            </a: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Once the class donation has been received: 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Send the official thank‑you letter from the Ukrainian Ministry of Education to the class email address. 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You may also include a short greeting or message from your Lions Club.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Providing this immediate acknowledgement gives the class a sense of recognition and encourages their continued involvement.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In addition to the thank you certificate we also have a recognition programme, depending on amounts donated to WICTU5, for clubs, individual sponsors and corporate sponsorship – please see our website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www.wictu.org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for further details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4565AD8-2924-D1D1-5892-B903B0765A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127" y="669558"/>
            <a:ext cx="2840405" cy="28404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25590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811A8-52DD-BA36-CC58-2FBD3251B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C7CA9-7DE2-D472-9416-5F1303014E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0DF49F-D916-154D-664C-0552E7A460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BF6C43-B216-9076-DF0A-C315EF3BA2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8D9764-8C33-3134-5C04-400FF995E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DE3BA7-3D04-294D-2FA4-1A17C1FDBB5D}"/>
              </a:ext>
            </a:extLst>
          </p:cNvPr>
          <p:cNvSpPr txBox="1"/>
          <p:nvPr/>
        </p:nvSpPr>
        <p:spPr>
          <a:xfrm>
            <a:off x="952499" y="546448"/>
            <a:ext cx="680185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6. TRANSFER DONATIONS TO THE WICTU5 PROJECT ACCOUNT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Your club collects all class and local contributions and then transfers the total amount to the official WICTU5 project bank account: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/>
              <a:t>Account Owner:     Stiftung der </a:t>
            </a:r>
            <a:r>
              <a:rPr lang="en-GB" dirty="0" err="1"/>
              <a:t>Deutschen</a:t>
            </a:r>
            <a:r>
              <a:rPr lang="en-GB" dirty="0"/>
              <a:t> Lions</a:t>
            </a:r>
            <a:br>
              <a:rPr lang="en-GB" dirty="0"/>
            </a:br>
            <a:r>
              <a:rPr lang="en-GB" dirty="0"/>
              <a:t>Bank Name:            Frankfurter Volksbank</a:t>
            </a:r>
            <a:br>
              <a:rPr lang="en-GB" dirty="0"/>
            </a:br>
            <a:r>
              <a:rPr lang="en-GB" dirty="0"/>
              <a:t>IBAN:                        DE40 5019 0000 0000 4005 05</a:t>
            </a:r>
            <a:br>
              <a:rPr lang="en-GB" dirty="0"/>
            </a:br>
            <a:r>
              <a:rPr lang="en-GB" dirty="0"/>
              <a:t>BIC:                           FFVBDEFFXXX</a:t>
            </a:r>
          </a:p>
          <a:p>
            <a:endParaRPr lang="en-GB" sz="1600" dirty="0"/>
          </a:p>
          <a:p>
            <a:r>
              <a:rPr lang="en-GB" b="1" dirty="0"/>
              <a:t>Please ensure your reference/note is as follows:</a:t>
            </a:r>
          </a:p>
          <a:p>
            <a:r>
              <a:rPr lang="en-GB" dirty="0"/>
              <a:t> </a:t>
            </a:r>
            <a:r>
              <a:rPr lang="en-GB" i="1" dirty="0"/>
              <a:t>WICTU5; Name of Lions Club and District number or donor</a:t>
            </a:r>
            <a:endParaRPr lang="en-GB" sz="1600" i="1" dirty="0"/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This process ensures: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Transparent accounting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across all participating clubs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Centralized reporting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for the project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Accurate allocation of funds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to each laptop provided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official project account details will be provided separately.</a:t>
            </a:r>
          </a:p>
        </p:txBody>
      </p:sp>
    </p:spTree>
    <p:extLst>
      <p:ext uri="{BB962C8B-B14F-4D97-AF65-F5344CB8AC3E}">
        <p14:creationId xmlns:p14="http://schemas.microsoft.com/office/powerpoint/2010/main" val="29111242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C79FD-AAB2-05DA-C88B-F43EBB26D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A0956-66DF-4A03-D0C5-5FF67492E7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7930C-0EB1-240F-7AAE-8EE03DF205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FAB6C4-FEDE-EF83-8069-9F11388EF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4C9BE5-E9C4-73F7-5CEA-7BF42F87B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27B121-9586-F898-FAB8-5FD113D2B383}"/>
              </a:ext>
            </a:extLst>
          </p:cNvPr>
          <p:cNvSpPr txBox="1"/>
          <p:nvPr/>
        </p:nvSpPr>
        <p:spPr>
          <a:xfrm>
            <a:off x="952499" y="654953"/>
            <a:ext cx="6618019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7. REPORT DONOR INFORMATION USING THE EXCEL TEMPLATE</a:t>
            </a: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Complete the standardized Excel file with the following details: 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Country and district </a:t>
            </a: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Lions Club name </a:t>
            </a: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Club contact person and email </a:t>
            </a: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School name and class name </a:t>
            </a: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Donation amount </a:t>
            </a: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Class contact email </a:t>
            </a: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Date the donation was received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Once completed, send the file to your </a:t>
            </a: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WICTU5 Country Coordinator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1600" dirty="0"/>
              <a:t>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if your country does not yet have a coordinator, please send the file to the WICTU5 School Campaign Coordinator - PDG Vanessa </a:t>
            </a:r>
            <a:r>
              <a:rPr lang="en-GB" sz="1600" dirty="0" err="1">
                <a:latin typeface="Arial" panose="020B0604020202020204" pitchFamily="34" charset="0"/>
                <a:cs typeface="Arial" panose="020B0604020202020204" pitchFamily="34" charset="0"/>
              </a:rPr>
              <a:t>Horrod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GB" sz="1600" i="1" dirty="0">
                <a:hlinkClick r:id="rId4"/>
              </a:rPr>
              <a:t>vanessa@horrod.net</a:t>
            </a:r>
            <a:endParaRPr lang="en-GB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GB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Centralizing this information ensures accurate record‑keeping and allows the project to reconnect students with their donor class if they wish to reach out in the future.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CAEA68-2510-726A-9EC9-3CC1E531AE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5459" y="732972"/>
            <a:ext cx="2387600" cy="2387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583277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02FC6-C1A2-E757-EC2C-F0A9F32FA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1A9CA-919C-E5E3-8B7D-55CAA6EF63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D357DD-940E-4ED4-4D18-AA5D7B5FE60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AA1070-B171-A4DC-AB93-2030489DBF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72F229-AF09-FC1F-C440-87DF20659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7300F1-70DC-7A86-64ED-7CD619EC6968}"/>
              </a:ext>
            </a:extLst>
          </p:cNvPr>
          <p:cNvSpPr txBox="1"/>
          <p:nvPr/>
        </p:nvSpPr>
        <p:spPr>
          <a:xfrm>
            <a:off x="952499" y="654953"/>
            <a:ext cx="971550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Recognition Programme</a:t>
            </a:r>
          </a:p>
          <a:p>
            <a:pPr algn="ctr"/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WICTU5 is not currently endorsed by LCIF, therefore donations made to the project are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not eligible for Melvin Jones Fellowship credits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In place of LCIF recognition, WICTU5 offers a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unique, project‑specific recognition programme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available exclusively to sponsors and supporters of the initiative. The programme features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five levels of recognition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beginning at 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Bronze and progressing through to Diamond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, each designed to honour the commitment of individuals, clubs and organisations who help Ukrainian children return to education.</a:t>
            </a: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Further details about each recognition level — including the criteria, benefits and how your club can participate — are available on our website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www.wictu.org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7B634F-FF1E-C234-8E52-34889BF594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10"/>
          <a:stretch>
            <a:fillRect/>
          </a:stretch>
        </p:blipFill>
        <p:spPr>
          <a:xfrm>
            <a:off x="1476235" y="4858877"/>
            <a:ext cx="2937600" cy="22607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D5FB4A2-5AD4-0774-915F-9F8A4CC074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38"/>
          <a:stretch>
            <a:fillRect/>
          </a:stretch>
        </p:blipFill>
        <p:spPr>
          <a:xfrm>
            <a:off x="0" y="4794584"/>
            <a:ext cx="2588400" cy="206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498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25BFA-0860-CCA9-2623-50582723C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0B8CD-6606-8BAA-9395-74DAC9A889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B3105-560F-1B75-B8A2-D6BF155A78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46377C-7638-730C-5A23-EAA7BDE6E7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6B3BEF-7FE4-9B6D-A535-D464E77E5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AB2D6A-1B93-0EF0-FE78-6951B524544C}"/>
              </a:ext>
            </a:extLst>
          </p:cNvPr>
          <p:cNvSpPr txBox="1"/>
          <p:nvPr/>
        </p:nvSpPr>
        <p:spPr>
          <a:xfrm>
            <a:off x="952500" y="509141"/>
            <a:ext cx="9574975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8. OPTIONAL: STAY IN CONTACT WITH THE SCHOOL</a:t>
            </a:r>
          </a:p>
          <a:p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If your club wishes, you may: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Follow up with the school and share updates about the WICTU5 project 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Invite the school to future Lions activities </a:t>
            </a: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Introduce the school to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Lions youth projects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, such as Leo Clubs, peace poster contests, youth engagement programmes, or local service initiatives.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Maintaining this connection helps strengthen the relationship between Lions and local education partners and encourages young people to become involved in Lions youth activities.</a:t>
            </a:r>
          </a:p>
          <a:p>
            <a:pPr>
              <a:buNone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56CF4A-0877-1FDC-FEAA-1CC6905B9A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875" y="2764286"/>
            <a:ext cx="1922362" cy="19223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91F7155-C6F1-896A-E42B-BF6C5AF231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0987" y="2709964"/>
            <a:ext cx="1921081" cy="19223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1B523BB-0CD4-2BDA-3ADF-058AF698F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487" y="2666960"/>
            <a:ext cx="1973284" cy="19653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325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83268-03B0-BB91-15D1-70BF75E25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526F5-4C47-47D4-CAD6-5A96918E68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B54256-9CF5-5487-1635-3FF1EAE047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CD6A50-0AC9-01FB-7CBE-40E5DDFEE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1E8194-B5C0-55D3-4770-4D2EA6951C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244484-8F30-5902-28E0-16788E00A266}"/>
              </a:ext>
            </a:extLst>
          </p:cNvPr>
          <p:cNvSpPr txBox="1"/>
          <p:nvPr/>
        </p:nvSpPr>
        <p:spPr>
          <a:xfrm>
            <a:off x="2125930" y="691356"/>
            <a:ext cx="79401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Synergy.</a:t>
            </a:r>
            <a:endParaRPr lang="en-GB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5" name="Diagram 24">
            <a:extLst>
              <a:ext uri="{FF2B5EF4-FFF2-40B4-BE49-F238E27FC236}">
                <a16:creationId xmlns:a16="http://schemas.microsoft.com/office/drawing/2014/main" id="{C43AF1F5-20EE-9CDB-A51A-B107D720B1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2529496"/>
              </p:ext>
            </p:extLst>
          </p:nvPr>
        </p:nvGraphicFramePr>
        <p:xfrm>
          <a:off x="5501714" y="1530008"/>
          <a:ext cx="6177429" cy="3959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E93750CE-471B-09AF-3765-8AE26F9B1405}"/>
              </a:ext>
            </a:extLst>
          </p:cNvPr>
          <p:cNvSpPr txBox="1"/>
          <p:nvPr/>
        </p:nvSpPr>
        <p:spPr>
          <a:xfrm>
            <a:off x="1754841" y="1875865"/>
            <a:ext cx="470647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WICTU5 integrates naturally with existing Lions youth programmes, creating a wider pathway for engagement and community impact. </a:t>
            </a:r>
          </a:p>
          <a:p>
            <a:endParaRPr lang="en-GB" dirty="0"/>
          </a:p>
          <a:p>
            <a:r>
              <a:rPr lang="en-GB" dirty="0"/>
              <a:t>It opens doors to additional initiatives such as vision screening, diabetes awareness, and other Lions International services — allowing parents, grandparents, and the broader community to experience the full value of Lions’ humanitarian work. </a:t>
            </a:r>
          </a:p>
          <a:p>
            <a:endParaRPr lang="en-GB" dirty="0"/>
          </a:p>
          <a:p>
            <a:r>
              <a:rPr lang="en-GB" dirty="0"/>
              <a:t>This deeper visibility not only strengthens community relationships but also inspires new members to join and support the mission.</a:t>
            </a:r>
          </a:p>
        </p:txBody>
      </p:sp>
    </p:spTree>
    <p:extLst>
      <p:ext uri="{BB962C8B-B14F-4D97-AF65-F5344CB8AC3E}">
        <p14:creationId xmlns:p14="http://schemas.microsoft.com/office/powerpoint/2010/main" val="578884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5DDC6-F68F-0171-9958-644FD5A38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B3508-42DC-E607-D887-414A150EB8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59CFC1-E4FC-FBC0-9D88-FB9B9CD0D5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3B4A3E-80B0-4600-EB53-3D4A6F294F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B08549-0D58-25B3-9B54-DE17253A1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867480-FEBE-F81F-6DC1-7818AECF1708}"/>
              </a:ext>
            </a:extLst>
          </p:cNvPr>
          <p:cNvSpPr txBox="1"/>
          <p:nvPr/>
        </p:nvSpPr>
        <p:spPr>
          <a:xfrm>
            <a:off x="952501" y="924512"/>
            <a:ext cx="639238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How contact with Ukrainian children works</a:t>
            </a:r>
          </a:p>
          <a:p>
            <a:pPr>
              <a:buNone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When a class takes part in WICTU5, they have an option to provide a 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school‑controlled email address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. This is usually a general office email or a teacher’s monitored inbox.</a:t>
            </a:r>
          </a:p>
          <a:p>
            <a:pPr>
              <a:buNone/>
            </a:pPr>
            <a:endParaRPr lang="en-GB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Ukrainian authorities receive the class or school email addresses.</a:t>
            </a:r>
          </a:p>
          <a:p>
            <a:pPr>
              <a:buNone/>
            </a:pPr>
            <a:endParaRPr lang="en-GB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If the class has opted in</a:t>
            </a: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the child who receives the laptop may choose to send a </a:t>
            </a: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direct message of thanks</a:t>
            </a: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once they have internet access. </a:t>
            </a:r>
          </a:p>
          <a:p>
            <a:pPr>
              <a:buNone/>
            </a:pPr>
            <a:endParaRPr lang="en-GB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This contact is </a:t>
            </a: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entirely voluntary</a:t>
            </a: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not supervised</a:t>
            </a: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by Lions Clubs or the WICTU5 project team.</a:t>
            </a:r>
          </a:p>
          <a:p>
            <a:pPr>
              <a:buNone/>
            </a:pPr>
            <a:endParaRPr lang="en-GB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• This is voluntary and </a:t>
            </a:r>
            <a:r>
              <a:rPr lang="en-GB" sz="1600">
                <a:latin typeface="Arial" panose="020B0604020202020204" pitchFamily="34" charset="0"/>
                <a:cs typeface="Arial" panose="020B0604020202020204" pitchFamily="34" charset="0"/>
              </a:rPr>
              <a:t>respectful of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the children in Ukraine.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C3D48C-6466-A7C4-AB6E-8E756B32C9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260" y="924512"/>
            <a:ext cx="2084119" cy="208411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80717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E8E81-D9FA-6A82-469C-1CD5AE869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D751D-0F35-D60E-BC65-8524C1187F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44FAA5-4E1B-1344-4929-ED0525D34B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A5000A-DBB0-A1BC-628B-3EA978ADF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0C45EC-12F1-1354-8FCA-618D544034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5F1CEA-CD5E-C2C4-B031-69AE813D9717}"/>
              </a:ext>
            </a:extLst>
          </p:cNvPr>
          <p:cNvSpPr txBox="1"/>
          <p:nvPr/>
        </p:nvSpPr>
        <p:spPr>
          <a:xfrm>
            <a:off x="2125930" y="806129"/>
            <a:ext cx="7940139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Join us in bringing 20,000 children back to school.</a:t>
            </a:r>
          </a:p>
          <a:p>
            <a:pPr>
              <a:buNone/>
            </a:pP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Together we create: </a:t>
            </a:r>
          </a:p>
          <a:p>
            <a:pPr>
              <a:buNone/>
            </a:pPr>
            <a:endParaRPr lang="en-GB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Dignity </a:t>
            </a:r>
          </a:p>
          <a:p>
            <a:pPr>
              <a:buNone/>
            </a:pPr>
            <a:endParaRPr lang="en-GB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Hope </a:t>
            </a:r>
          </a:p>
          <a:p>
            <a:pPr>
              <a:buNone/>
            </a:pPr>
            <a:endParaRPr lang="en-GB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Opportunity </a:t>
            </a:r>
          </a:p>
          <a:p>
            <a:pPr>
              <a:buNone/>
            </a:pPr>
            <a:endParaRPr lang="en-GB" sz="16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• A future</a:t>
            </a:r>
          </a:p>
          <a:p>
            <a:pPr>
              <a:buNone/>
            </a:pP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GB" sz="16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WICTU5 — A European movement for education and Lions youth empowerment.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5B7EBA-47C2-617A-1FC6-D9D6E6C9E8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602" y="1498623"/>
            <a:ext cx="2031332" cy="20313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1547D2-B40E-2683-AB19-325CB17BB0B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997" y="1498623"/>
            <a:ext cx="2031332" cy="203133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03933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FC77A-EC73-A960-3A54-09CD6E1A6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28271-E133-CE31-1BEC-D5314AB4EC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FD233-4E73-429F-FAAC-7A2713F447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1839B4-9B01-9715-4627-B08E688CE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1239500" cy="7493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738C27-3523-5EBF-5FC3-464CF2B528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678" y="5688807"/>
            <a:ext cx="1605643" cy="12334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D91AFE-4793-0D3B-3C22-3FDE399291BB}"/>
              </a:ext>
            </a:extLst>
          </p:cNvPr>
          <p:cNvSpPr txBox="1"/>
          <p:nvPr/>
        </p:nvSpPr>
        <p:spPr>
          <a:xfrm>
            <a:off x="921327" y="641326"/>
            <a:ext cx="10349346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For more information, please contact the multiple district co-ordinators: </a:t>
            </a:r>
          </a:p>
          <a:p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/>
              <a:t>MD103 France                         	PDG Vanessa </a:t>
            </a:r>
            <a:r>
              <a:rPr lang="en-GB" dirty="0" err="1"/>
              <a:t>Horrod</a:t>
            </a:r>
            <a:r>
              <a:rPr lang="en-GB" dirty="0"/>
              <a:t> 	         </a:t>
            </a:r>
            <a:r>
              <a:rPr lang="en-GB" i="1" u="sng" dirty="0">
                <a:hlinkClick r:id="rId4"/>
              </a:rPr>
              <a:t>vanessa@horrod.net</a:t>
            </a:r>
            <a:endParaRPr lang="en-GB" i="1" u="sng" dirty="0"/>
          </a:p>
          <a:p>
            <a:r>
              <a:rPr lang="en-GB" dirty="0"/>
              <a:t>MD105 British Isles		PID Phil Nathan                      	         </a:t>
            </a:r>
            <a:r>
              <a:rPr lang="en-GB" i="1" u="sng" dirty="0">
                <a:hlinkClick r:id="rId5"/>
              </a:rPr>
              <a:t>pidphil@yahoo.co.uk</a:t>
            </a:r>
            <a:endParaRPr lang="en-GB" i="1" u="sng" dirty="0"/>
          </a:p>
          <a:p>
            <a:r>
              <a:rPr lang="sv-SE" dirty="0"/>
              <a:t>MD107 Finland                       	PDG Björn Hägerstrand   	         </a:t>
            </a:r>
            <a:r>
              <a:rPr lang="sv-SE" i="1" u="sng" dirty="0">
                <a:hlinkClick r:id="rId6"/>
              </a:rPr>
              <a:t>bjorn@lions.ax</a:t>
            </a:r>
            <a:endParaRPr lang="sv-SE" i="1" u="sng" dirty="0"/>
          </a:p>
          <a:p>
            <a:r>
              <a:rPr lang="sv-SE" dirty="0"/>
              <a:t>MD108 Italy		ZC Colette Case 		         </a:t>
            </a:r>
            <a:r>
              <a:rPr lang="sv-SE" i="1" dirty="0">
                <a:hlinkClick r:id="rId7"/>
              </a:rPr>
              <a:t>cmcase@libero.it</a:t>
            </a:r>
            <a:endParaRPr lang="sv-SE" i="1" dirty="0"/>
          </a:p>
          <a:p>
            <a:r>
              <a:rPr lang="sv-SE" dirty="0"/>
              <a:t>MD111 Germany		PID Daniel Isenrich 		         </a:t>
            </a:r>
            <a:r>
              <a:rPr lang="sv-SE" i="1" dirty="0">
                <a:hlinkClick r:id="rId8"/>
              </a:rPr>
              <a:t>daniel.isenrich@lions.de</a:t>
            </a:r>
            <a:endParaRPr lang="sv-SE" i="1" dirty="0"/>
          </a:p>
          <a:p>
            <a:endParaRPr lang="sv-SE" i="1" dirty="0"/>
          </a:p>
          <a:p>
            <a:endParaRPr lang="sv-SE" i="1" u="sng" dirty="0"/>
          </a:p>
          <a:p>
            <a:endParaRPr lang="en-GB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</a:p>
          <a:p>
            <a:pPr algn="ctr"/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</a:rPr>
              <a:t>Go to our social media pages and website </a:t>
            </a:r>
            <a:r>
              <a:rPr lang="en-GB" sz="16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www.wictu.org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800" dirty="0">
                <a:latin typeface="Arial" panose="020B0604020202020204" pitchFamily="34" charset="0"/>
                <a:cs typeface="Arial" panose="020B0604020202020204" pitchFamily="34" charset="0"/>
              </a:rPr>
              <a:t>Thank you. The children count on your club’s support — and together, we can change their future.</a:t>
            </a:r>
          </a:p>
        </p:txBody>
      </p:sp>
      <p:pic>
        <p:nvPicPr>
          <p:cNvPr id="9" name="Picture 8">
            <a:hlinkClick r:id="rId10"/>
            <a:extLst>
              <a:ext uri="{FF2B5EF4-FFF2-40B4-BE49-F238E27FC236}">
                <a16:creationId xmlns:a16="http://schemas.microsoft.com/office/drawing/2014/main" id="{5833071B-6024-6C2B-65CB-1935555BF5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243" y="3023917"/>
            <a:ext cx="645809" cy="645809"/>
          </a:xfrm>
          <a:prstGeom prst="rect">
            <a:avLst/>
          </a:prstGeom>
        </p:spPr>
      </p:pic>
      <p:pic>
        <p:nvPicPr>
          <p:cNvPr id="11" name="Picture 10">
            <a:hlinkClick r:id="rId12"/>
            <a:extLst>
              <a:ext uri="{FF2B5EF4-FFF2-40B4-BE49-F238E27FC236}">
                <a16:creationId xmlns:a16="http://schemas.microsoft.com/office/drawing/2014/main" id="{C9B09414-09D0-5606-46FF-1742EBABB84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451" y="3023917"/>
            <a:ext cx="645809" cy="645809"/>
          </a:xfrm>
          <a:prstGeom prst="rect">
            <a:avLst/>
          </a:prstGeom>
        </p:spPr>
      </p:pic>
      <p:pic>
        <p:nvPicPr>
          <p:cNvPr id="13" name="Picture 12">
            <a:hlinkClick r:id="rId14"/>
            <a:extLst>
              <a:ext uri="{FF2B5EF4-FFF2-40B4-BE49-F238E27FC236}">
                <a16:creationId xmlns:a16="http://schemas.microsoft.com/office/drawing/2014/main" id="{EFEAC7A9-8BC0-FCFE-5F6A-DE5A123AF8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50" y="2944020"/>
            <a:ext cx="1044597" cy="80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008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1788</Words>
  <Application>Microsoft Office PowerPoint</Application>
  <PresentationFormat>Breitbild</PresentationFormat>
  <Paragraphs>228</Paragraphs>
  <Slides>19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 Susie Morris</dc:creator>
  <cp:lastModifiedBy>Daniel Isenrich</cp:lastModifiedBy>
  <cp:revision>63</cp:revision>
  <dcterms:created xsi:type="dcterms:W3CDTF">2026-08-09T18:36:15Z</dcterms:created>
  <dcterms:modified xsi:type="dcterms:W3CDTF">2026-10-13T19:35:00Z</dcterms:modified>
</cp:coreProperties>
</file>