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Lst>
  <p:notesMasterIdLst>
    <p:notesMasterId r:id="rId14"/>
  </p:notesMasterIdLst>
  <p:handoutMasterIdLst>
    <p:handoutMasterId r:id="rId15"/>
  </p:handoutMasterIdLst>
  <p:sldIdLst>
    <p:sldId id="293" r:id="rId3"/>
    <p:sldId id="272" r:id="rId4"/>
    <p:sldId id="896" r:id="rId5"/>
    <p:sldId id="297" r:id="rId6"/>
    <p:sldId id="901" r:id="rId7"/>
    <p:sldId id="897" r:id="rId8"/>
    <p:sldId id="269" r:id="rId9"/>
    <p:sldId id="891" r:id="rId10"/>
    <p:sldId id="320" r:id="rId11"/>
    <p:sldId id="310" r:id="rId12"/>
    <p:sldId id="289"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04A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3" autoAdjust="0"/>
    <p:restoredTop sz="62885" autoAdjust="0"/>
  </p:normalViewPr>
  <p:slideViewPr>
    <p:cSldViewPr snapToGrid="0">
      <p:cViewPr varScale="1">
        <p:scale>
          <a:sx n="70" d="100"/>
          <a:sy n="70" d="100"/>
        </p:scale>
        <p:origin x="2106" y="7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38"/>
    </p:cViewPr>
  </p:sorterViewPr>
  <p:notesViewPr>
    <p:cSldViewPr snapToGrid="0">
      <p:cViewPr varScale="1">
        <p:scale>
          <a:sx n="64" d="100"/>
          <a:sy n="64" d="100"/>
        </p:scale>
        <p:origin x="3115"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404F67A-CC71-4018-B648-AFD8A4C618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a:extLst>
              <a:ext uri="{FF2B5EF4-FFF2-40B4-BE49-F238E27FC236}">
                <a16:creationId xmlns:a16="http://schemas.microsoft.com/office/drawing/2014/main" id="{35CCBB78-E851-40F4-B125-808001E942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559F61-7180-42DE-820C-F0685AF77542}" type="datetimeFigureOut">
              <a:rPr lang="de-DE" smtClean="0">
                <a:latin typeface="Arial" panose="020B0604020202020204" pitchFamily="34" charset="0"/>
              </a:rPr>
              <a:t>12.09.2023</a:t>
            </a:fld>
            <a:endParaRPr lang="de-DE" dirty="0">
              <a:latin typeface="Arial" panose="020B0604020202020204" pitchFamily="34" charset="0"/>
            </a:endParaRPr>
          </a:p>
        </p:txBody>
      </p:sp>
      <p:sp>
        <p:nvSpPr>
          <p:cNvPr id="4" name="Fußzeilenplatzhalter 3">
            <a:extLst>
              <a:ext uri="{FF2B5EF4-FFF2-40B4-BE49-F238E27FC236}">
                <a16:creationId xmlns:a16="http://schemas.microsoft.com/office/drawing/2014/main" id="{492B06D0-6237-4168-9F11-A1DE8C1B26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a:extLst>
              <a:ext uri="{FF2B5EF4-FFF2-40B4-BE49-F238E27FC236}">
                <a16:creationId xmlns:a16="http://schemas.microsoft.com/office/drawing/2014/main" id="{86018E41-EB0E-4A24-89A8-F54E7C3646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8B0172-F09F-42C0-8258-5F93D84D399D}" type="slidenum">
              <a:rPr lang="de-DE" smtClean="0">
                <a:latin typeface="Arial" panose="020B0604020202020204" pitchFamily="34" charset="0"/>
              </a:rPr>
              <a:t>‹Nr.›</a:t>
            </a:fld>
            <a:endParaRPr lang="de-DE" dirty="0">
              <a:latin typeface="Arial" panose="020B0604020202020204" pitchFamily="34" charset="0"/>
            </a:endParaRPr>
          </a:p>
        </p:txBody>
      </p:sp>
    </p:spTree>
    <p:extLst>
      <p:ext uri="{BB962C8B-B14F-4D97-AF65-F5344CB8AC3E}">
        <p14:creationId xmlns:p14="http://schemas.microsoft.com/office/powerpoint/2010/main" val="375740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28242A0-5330-4AA1-AA39-E6462421FCB6}" type="datetimeFigureOut">
              <a:rPr lang="de-DE" smtClean="0"/>
              <a:pPr/>
              <a:t>12.09.2023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6BA05DA8-C72F-4E70-B8E5-22B7D26EA277}" type="slidenum">
              <a:rPr lang="de-DE" smtClean="0"/>
              <a:pPr/>
              <a:t>‹Nr.›</a:t>
            </a:fld>
            <a:endParaRPr lang="de-DE" dirty="0"/>
          </a:p>
        </p:txBody>
      </p:sp>
    </p:spTree>
    <p:extLst>
      <p:ext uri="{BB962C8B-B14F-4D97-AF65-F5344CB8AC3E}">
        <p14:creationId xmlns:p14="http://schemas.microsoft.com/office/powerpoint/2010/main" val="411306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Wasser-Projekte unter dem Motto „Wasser ist Leben“ gibt es bei den Lions schon länger, </a:t>
            </a:r>
            <a:r>
              <a:rPr lang="de-DE" sz="1800" kern="100" dirty="0">
                <a:effectLst/>
                <a:latin typeface="Calibri" panose="020F0502020204030204" pitchFamily="34" charset="0"/>
                <a:cs typeface="Times New Roman" panose="02020603050405020304" pitchFamily="18" charset="0"/>
              </a:rPr>
              <a:t>d</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och nun machen wir „WaSH-Projekte“.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Was bedeutet das und warum sind diese Projekte so wichtig?</a:t>
            </a:r>
          </a:p>
          <a:p>
            <a:endParaRPr lang="de-DE"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1</a:t>
            </a:fld>
            <a:endParaRPr lang="de-DE" dirty="0"/>
          </a:p>
        </p:txBody>
      </p:sp>
    </p:spTree>
    <p:extLst>
      <p:ext uri="{BB962C8B-B14F-4D97-AF65-F5344CB8AC3E}">
        <p14:creationId xmlns:p14="http://schemas.microsoft.com/office/powerpoint/2010/main" val="13916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00">
                <a:effectLst/>
                <a:latin typeface="Calibri" panose="020F0502020204030204" pitchFamily="34" charset="0"/>
                <a:ea typeface="Calibri" panose="020F0502020204030204" pitchFamily="34" charset="0"/>
                <a:cs typeface="Times New Roman" panose="02020603050405020304" pitchFamily="18" charset="0"/>
              </a:rPr>
              <a:t>Mit der aktiven Bewerbung des Projekts steigen wir erst nach dem RTL-Spendenmarathon ein, mit einem Weihnachtsbrief an alle Lions durch den GRV um Nikolaus.</a:t>
            </a:r>
          </a:p>
          <a:p>
            <a:endParaRPr lang="de-DE"/>
          </a:p>
        </p:txBody>
      </p:sp>
      <p:sp>
        <p:nvSpPr>
          <p:cNvPr id="4" name="Foliennummernplatzhalter 3"/>
          <p:cNvSpPr>
            <a:spLocks noGrp="1"/>
          </p:cNvSpPr>
          <p:nvPr>
            <p:ph type="sldNum" sz="quarter" idx="5"/>
          </p:nvPr>
        </p:nvSpPr>
        <p:spPr/>
        <p:txBody>
          <a:bodyPr/>
          <a:lstStyle/>
          <a:p>
            <a:fld id="{6BA05DA8-C72F-4E70-B8E5-22B7D26EA277}" type="slidenum">
              <a:rPr lang="de-DE" smtClean="0"/>
              <a:pPr/>
              <a:t>10</a:t>
            </a:fld>
            <a:endParaRPr lang="de-DE" dirty="0"/>
          </a:p>
        </p:txBody>
      </p:sp>
    </p:spTree>
    <p:extLst>
      <p:ext uri="{BB962C8B-B14F-4D97-AF65-F5344CB8AC3E}">
        <p14:creationId xmlns:p14="http://schemas.microsoft.com/office/powerpoint/2010/main" val="102830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BA05DA8-C72F-4E70-B8E5-22B7D26EA277}" type="slidenum">
              <a:rPr lang="de-DE" smtClean="0"/>
              <a:pPr/>
              <a:t>11</a:t>
            </a:fld>
            <a:endParaRPr lang="de-DE" dirty="0"/>
          </a:p>
        </p:txBody>
      </p:sp>
    </p:spTree>
    <p:extLst>
      <p:ext uri="{BB962C8B-B14F-4D97-AF65-F5344CB8AC3E}">
        <p14:creationId xmlns:p14="http://schemas.microsoft.com/office/powerpoint/2010/main" val="237894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Derzeit leben ca. 8 Milliarden Menschen auf unserem Globus</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2 Milliarden Menschen haben keinen Zugang zu bzw. nur Zugang zu kontaminiertem Wasser</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3,6 Milliarden haben keinen Zugang zu sicheren Sanitäranlagen, offene Defäkation ist an der Tagesordnung. Die Mehrzahl der einfachen Toiletten bestehen aus in den Boden gegrabene Löcher, die oft Brutstätten für Viren und Bakterien sind und damit ihre Umwelt gefährden. </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Täglich sterben über 1.000 Kinder unter 5 Jahren an durch kontaminiertes Wasser verursachten Krankheiten, vor allem Durchfall und dadurch Mangelernährung. Das sind nur die Todesfälle, Zudem ist der fehlende Zugang zu Sanitäreinrichtungen der wichtigste Faktor bei der Verbreitung von tropischen Wurmerkrankungen und Augenerkrankung (Trachom), von denen laut WHO weltweit mehr als 1,5 Milliarden Menschen pro Jahr betroffen sind</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Und alles hängt mit allem zusammen</a:t>
            </a:r>
          </a:p>
          <a:p>
            <a:endParaRPr lang="de-DE"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2</a:t>
            </a:fld>
            <a:endParaRPr lang="de-DE" dirty="0"/>
          </a:p>
        </p:txBody>
      </p:sp>
    </p:spTree>
    <p:extLst>
      <p:ext uri="{BB962C8B-B14F-4D97-AF65-F5344CB8AC3E}">
        <p14:creationId xmlns:p14="http://schemas.microsoft.com/office/powerpoint/2010/main" val="131811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Die 17 UN Nachhaltigkeitsziele sind hier einmal anders angeordnet. Das Nachhaltigkeitsziel 6, „Saubere Wasser und Sanitäreinrichtungen“ ist dabei an der Basis des Schaubilds und zeigt, dass die Mehrzahl der 17 Ziele unmittelbar bzw. mittelbar vom Ziel Nr. 6 – WaSH – abhängig sind.</a:t>
            </a:r>
          </a:p>
          <a:p>
            <a:endParaRPr lang="en-US"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3</a:t>
            </a:fld>
            <a:endParaRPr lang="de-DE" dirty="0"/>
          </a:p>
        </p:txBody>
      </p:sp>
    </p:spTree>
    <p:extLst>
      <p:ext uri="{BB962C8B-B14F-4D97-AF65-F5344CB8AC3E}">
        <p14:creationId xmlns:p14="http://schemas.microsoft.com/office/powerpoint/2010/main" val="134319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 alles zusammenhängt, eben nicht nur Wasser-Projekte, sondern WaSH-Projekte</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WaSH-Projekte müssen an der Lage vor Ort ausgerichtet werden. Unsere Projekte sind modular aufgebaut. Demzufolge muss ein Projekt – wenn einzelne Bausteine schon vorhanden sind - nicht immer alle nachfolgend aufgeführten Module beinhalten.</a:t>
            </a:r>
          </a:p>
          <a:p>
            <a:pPr marL="285750" indent="-285750">
              <a:lnSpc>
                <a:spcPct val="107000"/>
              </a:lnSpc>
              <a:spcAft>
                <a:spcPts val="800"/>
              </a:spcAft>
              <a:buFontTx/>
              <a:buChar char="-"/>
            </a:pP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Wa</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=Bereitstellung von Infrastruktur zur Wasserversorgung durch Brunnenbau oder Sammeln von Regenwasser. Bei Erfordernis gehören auch Anlagen zur Aufbereitung kontaminierten Wassers durch Inaktivierung oder Filtrierung der Viren und Bakterien dazu.</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S=Die Bereitstellung menschenwürdiger Sanitäranlagen, hierzu gehört auch eine umweltgerechte Entsorgung von Fäkalien und Schmutzwasser durch biologischen Abbau, Kläranlagen, Biogasanlagen </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H=Bereitstellung von Hygiene Infrastruktur (Handwaschgelegenheiten, Seife…) und Vermittlung von Wissen über die Wichtigkeit von Hygiene und der individuellen und gemeinschaftlichen Hygiene im Zusammenhang mit Krankheiten.</a:t>
            </a:r>
          </a:p>
          <a:p>
            <a:pPr marL="285750" indent="-285750">
              <a:lnSpc>
                <a:spcPct val="107000"/>
              </a:lnSpc>
              <a:spcAft>
                <a:spcPts val="800"/>
              </a:spcAft>
              <a:buFontTx/>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CB= </a:t>
            </a: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Capacity</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Building – Aufbau von Wissen, um Projektergebnisse langfristig aufrecht zu erhalten sowie Strukturen und organisierten Gruppen, die über ihre Rechte informiert sind und diese von den Verantwortlichen einfordern</a:t>
            </a:r>
          </a:p>
          <a:p>
            <a:endParaRPr lang="en-US"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4</a:t>
            </a:fld>
            <a:endParaRPr lang="de-DE" dirty="0"/>
          </a:p>
        </p:txBody>
      </p:sp>
    </p:spTree>
    <p:extLst>
      <p:ext uri="{BB962C8B-B14F-4D97-AF65-F5344CB8AC3E}">
        <p14:creationId xmlns:p14="http://schemas.microsoft.com/office/powerpoint/2010/main" val="116564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Was bedeutet das konkret für die Projekte:</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Was wir erreichen wollen, ist eine ganzheitliche Verbesserung der Lebensbedingungen der Menschen vor Ort. Damit dies langfristig funktioniert, dürfen wir keine Almosen geben, sondern müssen die Menschen zur Eigenständigkeit befähigen.</a:t>
            </a:r>
          </a:p>
          <a:p>
            <a:pPr marL="342900" lvl="0" indent="-342900">
              <a:lnSpc>
                <a:spcPct val="107000"/>
              </a:lnSpc>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Wir stellen sauberes Trinkwasser und menschwürdige, sichere Sanitäranlagen bereit</a:t>
            </a:r>
          </a:p>
          <a:p>
            <a:pPr marL="342900" lvl="0" indent="-342900">
              <a:lnSpc>
                <a:spcPct val="107000"/>
              </a:lnSpc>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Wir bauen mit den Fachkräften unserer lokalen Partnerorganisationen das Wissen der Mensch zu Hygiene auf und aus</a:t>
            </a:r>
          </a:p>
          <a:p>
            <a:pPr marL="342900" lvl="0" indent="-342900">
              <a:lnSpc>
                <a:spcPct val="107000"/>
              </a:lnSpc>
              <a:buFont typeface="Calibri" panose="020F0502020204030204" pitchFamily="34" charset="0"/>
              <a:buChar char="-"/>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Das mündet in strukturelle Veränderungen: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WaSH-Komitees sind organisiert – Verwaltung und Instandhaltung der Infrastruktur, Kommunikation und Einforderung der Rechte bei den Behörden</a:t>
            </a:r>
          </a:p>
          <a:p>
            <a:pPr marL="342900" lvl="0" indent="-342900">
              <a:lnSpc>
                <a:spcPct val="107000"/>
              </a:lnSpc>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Gleichberechtigung – Erwerbsmöglichkeiten für Frauen, die durch das ökonomische Gewicht auch in der Gesellschaft mehr Einfluss erhalten</a:t>
            </a:r>
          </a:p>
          <a:p>
            <a:pPr marL="342900" lvl="0" indent="-342900">
              <a:lnSpc>
                <a:spcPct val="107000"/>
              </a:lnSpc>
              <a:spcAft>
                <a:spcPts val="800"/>
              </a:spcAft>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Landwirtschaft – verbesserte Ernten und Einkommen durch nachhaltiges Wassermanagement</a:t>
            </a:r>
          </a:p>
          <a:p>
            <a:endParaRPr lang="en-US"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5</a:t>
            </a:fld>
            <a:endParaRPr lang="de-DE" dirty="0"/>
          </a:p>
        </p:txBody>
      </p:sp>
    </p:spTree>
    <p:extLst>
      <p:ext uri="{BB962C8B-B14F-4D97-AF65-F5344CB8AC3E}">
        <p14:creationId xmlns:p14="http://schemas.microsoft.com/office/powerpoint/2010/main" val="32624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Unsere WaSH-Projekte</a:t>
            </a:r>
          </a:p>
          <a:p>
            <a:pPr marL="342900" lvl="0" indent="-342900">
              <a:lnSpc>
                <a:spcPct val="107000"/>
              </a:lnSpc>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Plus die Wertschöpfung daraus, also das, was die Menschen vor Ort aus ihren neuen Möglichkeiten machen </a:t>
            </a:r>
          </a:p>
          <a:p>
            <a:pPr marL="342900" lvl="0" indent="-342900">
              <a:lnSpc>
                <a:spcPct val="107000"/>
              </a:lnSpc>
              <a:buFont typeface="Calibri" panose="020F0502020204030204" pitchFamily="34" charset="0"/>
              <a:buChar char="-"/>
            </a:pPr>
            <a:r>
              <a:rPr lang="de-DE" sz="1800" kern="100" dirty="0" err="1">
                <a:effectLst/>
                <a:latin typeface="Calibri" panose="020F0502020204030204" pitchFamily="34" charset="0"/>
                <a:ea typeface="Calibri" panose="020F0502020204030204" pitchFamily="34" charset="0"/>
                <a:cs typeface="Times New Roman" panose="02020603050405020304" pitchFamily="18" charset="0"/>
              </a:rPr>
              <a:t>zB</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gesteigerte Einkommen und dadurch die Möglichkeit, Kinder in die Schule zu schicken, oder organisierte Strukturen und dadurch besseres Gehör bei den Behörden</a:t>
            </a:r>
          </a:p>
          <a:p>
            <a:pPr marL="342900" lvl="0" indent="-342900">
              <a:lnSpc>
                <a:spcPct val="107000"/>
              </a:lnSpc>
              <a:spcAft>
                <a:spcPts val="800"/>
              </a:spcAft>
              <a:buFont typeface="Calibri" panose="020F0502020204030204" pitchFamily="34" charset="0"/>
              <a:buChar cha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Tragen zu allen Dimensionen der Nachhaltigkeit bei, ökologisch, sozial, ökonomisch!</a:t>
            </a:r>
          </a:p>
          <a:p>
            <a:endParaRPr lang="en-US" dirty="0"/>
          </a:p>
        </p:txBody>
      </p:sp>
      <p:sp>
        <p:nvSpPr>
          <p:cNvPr id="4" name="Foliennummernplatzhalter 3"/>
          <p:cNvSpPr>
            <a:spLocks noGrp="1"/>
          </p:cNvSpPr>
          <p:nvPr>
            <p:ph type="sldNum" sz="quarter" idx="10"/>
          </p:nvPr>
        </p:nvSpPr>
        <p:spPr/>
        <p:txBody>
          <a:bodyPr/>
          <a:lstStyle/>
          <a:p>
            <a:fld id="{6BA05DA8-C72F-4E70-B8E5-22B7D26EA277}" type="slidenum">
              <a:rPr lang="de-DE" smtClean="0"/>
              <a:pPr/>
              <a:t>6</a:t>
            </a:fld>
            <a:endParaRPr lang="de-DE" dirty="0"/>
          </a:p>
        </p:txBody>
      </p:sp>
    </p:spTree>
    <p:extLst>
      <p:ext uri="{BB962C8B-B14F-4D97-AF65-F5344CB8AC3E}">
        <p14:creationId xmlns:p14="http://schemas.microsoft.com/office/powerpoint/2010/main" val="42559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Projekte </a:t>
            </a:r>
          </a:p>
          <a:p>
            <a:pPr marL="342900" lvl="0" indent="-342900">
              <a:lnSpc>
                <a:spcPct val="107000"/>
              </a:lnSpc>
              <a:buFont typeface="Calibri" panose="020F0502020204030204" pitchFamily="34" charset="0"/>
              <a:buChar char="-"/>
            </a:pP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Seit 2020, werden als Beitrag der deutschen Lions für die C100 </a:t>
            </a:r>
            <a:r>
              <a:rPr lang="de-DE" sz="1800"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bzw</a:t>
            </a: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an LCIF gezählt.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Förderung des Bundesministeriums für wirtschaftliche Zusammenarbeit und Entwicklung BMZ,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Bereitstellung von Wasser und Hygieneschulung immer Bestandteil, und dann versch. Fokus aufgrund der lokalen Bedürfnisse.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Indien:</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Das erste WaSH-Projekt in 2020 steht unter dem Motto „Gesundheit durch Aufklärung“, da hier noch viele vernachlässigte Tropenkrankheiten bestehen, wie Lepra, die durch geeignete Hygienepraktiken vermieden werden können.</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Malawi</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unterstützen wir zusätzlich den Aufbau einer Wertschöpfungskette sowohl beim Brunnenbau als auch im Latrinenbau durch Ausbildung von Handwerkern und Händlern, damit diese Dienste langfristig zur Verfügung stehen</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Kenia:</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 Kenia stärkt unser Projekt zusätzlich die Widerstandsfähigkeit der Gemeinden gegenüber den negativen Auswirkungen des Klimawandels durch nachhaltiges Wassermanagement in der Landwirtschaft</a:t>
            </a:r>
          </a:p>
          <a:p>
            <a:pPr marL="0" indent="0" defTabSz="990752">
              <a:buFontTx/>
              <a:buNone/>
              <a:defRPr/>
            </a:pPr>
            <a:endParaRPr lang="de-DE" sz="1300"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7</a:t>
            </a:fld>
            <a:endParaRPr lang="de-DE"/>
          </a:p>
        </p:txBody>
      </p:sp>
    </p:spTree>
    <p:extLst>
      <p:ext uri="{BB962C8B-B14F-4D97-AF65-F5344CB8AC3E}">
        <p14:creationId xmlns:p14="http://schemas.microsoft.com/office/powerpoint/2010/main" val="176782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Sambia:</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Sambia, ein Binnenstaat im südlichen Afrika, besitzt mit den Victoria-Wasserfällen und den artenreichen Naturschutzgebieten einen unglaublichen ökologischen Reichtum. Gleichzeitig ist das Land jedoch eines der ärmsten der Welt.</a:t>
            </a:r>
          </a:p>
          <a:p>
            <a:pPr marL="342900" lvl="0" indent="-342900">
              <a:lnSpc>
                <a:spcPct val="107000"/>
              </a:lnSpc>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In der Zentralprovinz werden wir einmal in einem städtischen Umfeld arbeiten, hier geht es von allem um die Sanitärversorgung, </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sowie in einem ländlichen Gebiet, wo die Wasserversorgung derzeit das größte Problem darstellt.</a:t>
            </a:r>
          </a:p>
          <a:p>
            <a:endParaRPr lang="de-DE"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8</a:t>
            </a:fld>
            <a:endParaRPr lang="de-DE" dirty="0"/>
          </a:p>
        </p:txBody>
      </p:sp>
    </p:spTree>
    <p:extLst>
      <p:ext uri="{BB962C8B-B14F-4D97-AF65-F5344CB8AC3E}">
        <p14:creationId xmlns:p14="http://schemas.microsoft.com/office/powerpoint/2010/main" val="25502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66" marR="0" lvl="0" indent="-185766" algn="l" defTabSz="990752" rtl="0" eaLnBrk="1" fontAlgn="auto" latinLnBrk="0" hangingPunct="1">
              <a:lnSpc>
                <a:spcPct val="100000"/>
              </a:lnSpc>
              <a:spcBef>
                <a:spcPts val="0"/>
              </a:spcBef>
              <a:spcAft>
                <a:spcPts val="0"/>
              </a:spcAft>
              <a:buClrTx/>
              <a:buSzTx/>
              <a:buFontTx/>
              <a:buChar char="-"/>
              <a:tabLst/>
              <a:defRPr/>
            </a:pPr>
            <a:endParaRPr lang="en-US" sz="1400" dirty="0">
              <a:effectLst/>
              <a:latin typeface="Arial" panose="020B0604020202020204" pitchFamily="34" charset="0"/>
            </a:endParaRP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Um die Projektmaßnahmen mit den Menschen vor Ort und dem lokalen Partner festzulegen, ist Anfang Oktober eine Reise in die Projektgebiete geplant. </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Wir wollen den Zugang zu sauberem Trinkwasser herstellen, </a:t>
            </a:r>
          </a:p>
          <a:p>
            <a:pPr marL="342900" lvl="0" indent="-342900">
              <a:lnSpc>
                <a:spcPct val="107000"/>
              </a:lnSpc>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durch Info-Kampagnen in der Gemeinde und in Schulen wichtige Hygienepraktiken etablieren</a:t>
            </a:r>
          </a:p>
          <a:p>
            <a:pPr marL="342900" lvl="0" indent="-342900">
              <a:lnSpc>
                <a:spcPct val="107000"/>
              </a:lnSpc>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wie in Malawi im Bereich der Sanitärhygiene und der Abfallentsorgung eine Wertschöpfungskette aufbauen</a:t>
            </a:r>
          </a:p>
          <a:p>
            <a:pPr marL="342900" lvl="0" indent="-342900">
              <a:lnSpc>
                <a:spcPct val="107000"/>
              </a:lnSpc>
              <a:spcAft>
                <a:spcPts val="800"/>
              </a:spcAft>
              <a:buFont typeface="Times New Roman" panose="02020603050405020304" pitchFamily="18" charset="0"/>
              <a:buChar char="-"/>
              <a:tabLst>
                <a:tab pos="457200" algn="l"/>
              </a:tabLs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Zusätzlich wollen wir wieder Mechanismen eingeführt, wie die Gemeinden die gemeinsam mit der lokalen Regierung verabredeten Maßnahmen auch einfordern können.</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Damit erreiche wir eine nachhaltig und langfristige Verbesserung der Lebensbedingungen!</a:t>
            </a:r>
          </a:p>
          <a:p>
            <a:pPr marL="0" marR="0" lvl="0" indent="0" algn="l" defTabSz="990752" rtl="0" eaLnBrk="1" fontAlgn="auto" latinLnBrk="0" hangingPunct="1">
              <a:lnSpc>
                <a:spcPct val="100000"/>
              </a:lnSpc>
              <a:spcBef>
                <a:spcPts val="0"/>
              </a:spcBef>
              <a:spcAft>
                <a:spcPts val="0"/>
              </a:spcAft>
              <a:buClrTx/>
              <a:buSzTx/>
              <a:buFontTx/>
              <a:buNone/>
              <a:tabLst/>
              <a:defRPr/>
            </a:pPr>
            <a:endParaRPr lang="de-DE" sz="1050" dirty="0"/>
          </a:p>
          <a:p>
            <a:pPr marL="185766" indent="-185766" defTabSz="990752">
              <a:buFontTx/>
              <a:buChar char="-"/>
              <a:defRPr/>
            </a:pPr>
            <a:endParaRPr lang="de-DE" sz="1300" dirty="0"/>
          </a:p>
        </p:txBody>
      </p:sp>
      <p:sp>
        <p:nvSpPr>
          <p:cNvPr id="4" name="Foliennummernplatzhalter 3"/>
          <p:cNvSpPr>
            <a:spLocks noGrp="1"/>
          </p:cNvSpPr>
          <p:nvPr>
            <p:ph type="sldNum" sz="quarter" idx="5"/>
          </p:nvPr>
        </p:nvSpPr>
        <p:spPr/>
        <p:txBody>
          <a:bodyPr/>
          <a:lstStyle/>
          <a:p>
            <a:fld id="{6BA05DA8-C72F-4E70-B8E5-22B7D26EA277}" type="slidenum">
              <a:rPr lang="de-DE" smtClean="0"/>
              <a:pPr/>
              <a:t>9</a:t>
            </a:fld>
            <a:endParaRPr lang="de-DE"/>
          </a:p>
        </p:txBody>
      </p:sp>
    </p:spTree>
    <p:extLst>
      <p:ext uri="{BB962C8B-B14F-4D97-AF65-F5344CB8AC3E}">
        <p14:creationId xmlns:p14="http://schemas.microsoft.com/office/powerpoint/2010/main" val="1978488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56616" y="101602"/>
            <a:ext cx="7091742" cy="6807196"/>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785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dirty="0"/>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2076575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Tree>
    <p:extLst>
      <p:ext uri="{BB962C8B-B14F-4D97-AF65-F5344CB8AC3E}">
        <p14:creationId xmlns:p14="http://schemas.microsoft.com/office/powerpoint/2010/main" val="4258209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dirty="0"/>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3714203818"/>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dirty="0"/>
                        <a:t>Überschrift</a:t>
                      </a:r>
                    </a:p>
                  </a:txBody>
                  <a:tcPr anchor="ctr">
                    <a:solidFill>
                      <a:schemeClr val="accent2"/>
                    </a:solidFill>
                  </a:tcPr>
                </a:tc>
                <a:tc>
                  <a:txBody>
                    <a:bodyPr/>
                    <a:lstStyle/>
                    <a:p>
                      <a:pPr algn="ctr"/>
                      <a:r>
                        <a:rPr lang="de-DE" dirty="0"/>
                        <a:t>Punkt 1</a:t>
                      </a:r>
                    </a:p>
                  </a:txBody>
                  <a:tcPr anchor="ctr">
                    <a:solidFill>
                      <a:schemeClr val="accent1"/>
                    </a:solidFill>
                  </a:tcPr>
                </a:tc>
                <a:tc>
                  <a:txBody>
                    <a:bodyPr/>
                    <a:lstStyle/>
                    <a:p>
                      <a:pPr algn="ctr"/>
                      <a:r>
                        <a:rPr lang="de-DE" dirty="0"/>
                        <a:t>Punkt 2</a:t>
                      </a:r>
                    </a:p>
                  </a:txBody>
                  <a:tcPr anchor="ctr">
                    <a:solidFill>
                      <a:schemeClr val="accent1"/>
                    </a:solidFill>
                  </a:tcPr>
                </a:tc>
                <a:tc>
                  <a:txBody>
                    <a:bodyPr/>
                    <a:lstStyle/>
                    <a:p>
                      <a:pPr algn="ctr"/>
                      <a:r>
                        <a:rPr lang="de-DE" dirty="0"/>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dirty="0">
                          <a:solidFill>
                            <a:schemeClr val="accent3">
                              <a:lumMod val="75000"/>
                            </a:schemeClr>
                          </a:solidFill>
                        </a:rPr>
                        <a:t>Produkt 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dirty="0">
                          <a:solidFill>
                            <a:schemeClr val="accent3">
                              <a:lumMod val="75000"/>
                            </a:schemeClr>
                          </a:solidFill>
                        </a:rPr>
                        <a:t>Produkt 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dirty="0">
                          <a:solidFill>
                            <a:schemeClr val="accent3">
                              <a:lumMod val="75000"/>
                            </a:schemeClr>
                          </a:solidFill>
                        </a:rPr>
                        <a:t>Produkt 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dirty="0">
                          <a:solidFill>
                            <a:schemeClr val="accent3">
                              <a:lumMod val="75000"/>
                            </a:schemeClr>
                          </a:solidFill>
                        </a:rPr>
                        <a:t>Produkt 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dirty="0">
                          <a:solidFill>
                            <a:schemeClr val="accent3">
                              <a:lumMod val="75000"/>
                            </a:schemeClr>
                          </a:solidFill>
                        </a:rPr>
                        <a:t>Produkt 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dirty="0">
                          <a:solidFill>
                            <a:schemeClr val="accent3">
                              <a:lumMod val="75000"/>
                            </a:schemeClr>
                          </a:solidFill>
                        </a:rPr>
                        <a:t>Produkt 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dirty="0">
                          <a:solidFill>
                            <a:schemeClr val="accent3">
                              <a:lumMod val="75000"/>
                            </a:schemeClr>
                          </a:solidFill>
                        </a:rPr>
                        <a:t>Summe</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334231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dirty="0"/>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dirty="0"/>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dirty="0"/>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dirty="0"/>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Tree>
    <p:extLst>
      <p:ext uri="{BB962C8B-B14F-4D97-AF65-F5344CB8AC3E}">
        <p14:creationId xmlns:p14="http://schemas.microsoft.com/office/powerpoint/2010/main" val="277845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dirty="0"/>
              <a:t>Danke an alle Helferinnen und </a:t>
            </a:r>
            <a:r>
              <a:rPr lang="de-DE" dirty="0" err="1"/>
              <a:t>helfer</a:t>
            </a:r>
            <a:endParaRPr lang="de-DE" dirty="0"/>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p:txBody>
      </p:sp>
    </p:spTree>
    <p:extLst>
      <p:ext uri="{BB962C8B-B14F-4D97-AF65-F5344CB8AC3E}">
        <p14:creationId xmlns:p14="http://schemas.microsoft.com/office/powerpoint/2010/main" val="4189098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Tree>
    <p:extLst>
      <p:ext uri="{BB962C8B-B14F-4D97-AF65-F5344CB8AC3E}">
        <p14:creationId xmlns:p14="http://schemas.microsoft.com/office/powerpoint/2010/main" val="2045336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r>
              <a:rPr lang="de-DE"/>
              <a:t>MD111-WaSH, Johanna Kunz, 08.09.2023, Fachtagung der Deutschen Lions, Bonn</a:t>
            </a:r>
          </a:p>
        </p:txBody>
      </p:sp>
      <p:sp>
        <p:nvSpPr>
          <p:cNvPr id="4" name="Foliennummernplatzhalter 3"/>
          <p:cNvSpPr>
            <a:spLocks noGrp="1"/>
          </p:cNvSpPr>
          <p:nvPr>
            <p:ph type="sldNum" sz="quarter" idx="12"/>
          </p:nvPr>
        </p:nvSpPr>
        <p:spPr>
          <a:xfrm>
            <a:off x="8610600" y="6356350"/>
            <a:ext cx="2743200" cy="365125"/>
          </a:xfrm>
          <a:prstGeom prst="rect">
            <a:avLst/>
          </a:prstGeom>
        </p:spPr>
        <p:txBody>
          <a:bodyPr/>
          <a:lstStyle/>
          <a:p>
            <a:fld id="{F411125F-B22B-5042-ABED-B7D762465911}" type="slidenum">
              <a:rPr lang="de-DE" smtClean="0"/>
              <a:t>‹Nr.›</a:t>
            </a:fld>
            <a:endParaRPr lang="de-DE"/>
          </a:p>
        </p:txBody>
      </p:sp>
    </p:spTree>
    <p:extLst>
      <p:ext uri="{BB962C8B-B14F-4D97-AF65-F5344CB8AC3E}">
        <p14:creationId xmlns:p14="http://schemas.microsoft.com/office/powerpoint/2010/main" val="425618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868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909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56616" y="101602"/>
            <a:ext cx="7044349" cy="6761704"/>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p:spPr>
        <p:txBody>
          <a:bodyPr wrap="square" anchor="b"/>
          <a:lstStyle>
            <a:lvl1pPr algn="l">
              <a:defRPr sz="4400" b="1">
                <a:solidFill>
                  <a:schemeClr val="accent3">
                    <a:lumMod val="75000"/>
                  </a:schemeClr>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accent3">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3336BFB5-ECA2-4A03-A6A4-2C15AC5BFFC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2100" y="357755"/>
            <a:ext cx="3092450" cy="648066"/>
          </a:xfrm>
          <a:prstGeom prst="rect">
            <a:avLst/>
          </a:prstGeom>
        </p:spPr>
      </p:pic>
    </p:spTree>
    <p:extLst>
      <p:ext uri="{BB962C8B-B14F-4D97-AF65-F5344CB8AC3E}">
        <p14:creationId xmlns:p14="http://schemas.microsoft.com/office/powerpoint/2010/main" val="3794640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87385" y="50800"/>
            <a:ext cx="8288392" cy="6808382"/>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289178" y="352578"/>
            <a:ext cx="3130297" cy="648615"/>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8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71606" y="101602"/>
            <a:ext cx="7161974" cy="6763894"/>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p:spPr>
        <p:txBody>
          <a:bodyPr wrap="square" anchor="b"/>
          <a:lstStyle>
            <a:lvl1pPr algn="l">
              <a:defRPr sz="4400" b="1">
                <a:solidFill>
                  <a:schemeClr val="accent3">
                    <a:lumMod val="75000"/>
                  </a:schemeClr>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accent3">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3336BFB5-ECA2-4A03-A6A4-2C15AC5BFFC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2100" y="357755"/>
            <a:ext cx="3092450" cy="648066"/>
          </a:xfrm>
          <a:prstGeom prst="rect">
            <a:avLst/>
          </a:prstGeom>
        </p:spPr>
      </p:pic>
    </p:spTree>
    <p:extLst>
      <p:ext uri="{BB962C8B-B14F-4D97-AF65-F5344CB8AC3E}">
        <p14:creationId xmlns:p14="http://schemas.microsoft.com/office/powerpoint/2010/main" val="215398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p:txBody>
          <a:bodyPr/>
          <a:lstStyle>
            <a:lvl1pPr>
              <a:defRPr/>
            </a:lvl1pPr>
          </a:lstStyle>
          <a:p>
            <a:r>
              <a:rPr lang="de-DE" dirty="0"/>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noFill/>
        </p:spPr>
        <p:txBody>
          <a:bodyPr anchor="b" anchorCtr="0">
            <a:noAutofit/>
          </a:bodyPr>
          <a:lstStyle>
            <a:lvl1pPr marL="0" indent="0" algn="ctr">
              <a:buNone/>
              <a:defRPr sz="2000" b="1">
                <a:solidFill>
                  <a:schemeClr val="accent3">
                    <a:lumMod val="75000"/>
                  </a:schemeClr>
                </a:solidFill>
              </a:defRPr>
            </a:lvl1pPr>
          </a:lstStyle>
          <a:p>
            <a:pPr lvl="0"/>
            <a:r>
              <a:rPr lang="de-DE" dirty="0"/>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noFill/>
        </p:spPr>
        <p:txBody>
          <a:bodyPr lIns="72000" anchor="b" anchorCtr="0">
            <a:noAutofit/>
          </a:bodyPr>
          <a:lstStyle>
            <a:lvl1pPr marL="0" indent="0">
              <a:buNone/>
              <a:defRPr sz="2000" b="1">
                <a:solidFill>
                  <a:schemeClr val="accent3">
                    <a:lumMod val="75000"/>
                  </a:schemeClr>
                </a:solidFill>
              </a:defRPr>
            </a:lvl1pPr>
          </a:lstStyle>
          <a:p>
            <a:pPr lvl="0"/>
            <a:r>
              <a:rPr lang="de-DE" dirty="0"/>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noFill/>
        </p:spPr>
        <p:txBody>
          <a:bodyPr anchor="b" anchorCtr="0">
            <a:noAutofit/>
          </a:bodyPr>
          <a:lstStyle>
            <a:lvl1pPr marL="0" indent="0" algn="ctr">
              <a:buNone/>
              <a:defRPr sz="1800" b="1">
                <a:solidFill>
                  <a:schemeClr val="accent3">
                    <a:lumMod val="75000"/>
                  </a:schemeClr>
                </a:solidFill>
              </a:defRPr>
            </a:lvl1pPr>
          </a:lstStyle>
          <a:p>
            <a:pPr lvl="0"/>
            <a:r>
              <a:rPr lang="de-DE" dirty="0"/>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noAutofit/>
          </a:bodyPr>
          <a:lstStyle>
            <a:lvl1pPr marL="0" indent="0">
              <a:buNone/>
              <a:defRPr sz="1800" b="0">
                <a:solidFill>
                  <a:schemeClr val="accent3">
                    <a:lumMod val="75000"/>
                  </a:schemeClr>
                </a:solidFill>
              </a:defRPr>
            </a:lvl1pPr>
          </a:lstStyle>
          <a:p>
            <a:pPr lvl="0"/>
            <a:r>
              <a:rPr lang="de-DE" dirty="0"/>
              <a:t>Thema</a:t>
            </a:r>
          </a:p>
        </p:txBody>
      </p:sp>
    </p:spTree>
    <p:extLst>
      <p:ext uri="{BB962C8B-B14F-4D97-AF65-F5344CB8AC3E}">
        <p14:creationId xmlns:p14="http://schemas.microsoft.com/office/powerpoint/2010/main" val="1691765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p:spPr>
        <p:txBody>
          <a:bodyPr wrap="square" anchor="b"/>
          <a:lstStyle>
            <a:lvl1pPr algn="ctr">
              <a:defRPr sz="4400" b="1">
                <a:solidFill>
                  <a:schemeClr val="accent3">
                    <a:lumMod val="75000"/>
                  </a:schemeClr>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accent3">
                    <a:lumMod val="7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C978317-F58D-4C15-AA54-0FD2780B8EC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128124" y="362715"/>
            <a:ext cx="2730499" cy="572215"/>
          </a:xfrm>
          <a:prstGeom prst="rect">
            <a:avLst/>
          </a:prstGeom>
        </p:spPr>
      </p:pic>
    </p:spTree>
    <p:extLst>
      <p:ext uri="{BB962C8B-B14F-4D97-AF65-F5344CB8AC3E}">
        <p14:creationId xmlns:p14="http://schemas.microsoft.com/office/powerpoint/2010/main" val="2718467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p:txBody>
          <a:bodyPr/>
          <a:lstStyle>
            <a:lvl1pPr>
              <a:defRPr>
                <a:solidFill>
                  <a:schemeClr val="accent3">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Tree>
    <p:extLst>
      <p:ext uri="{BB962C8B-B14F-4D97-AF65-F5344CB8AC3E}">
        <p14:creationId xmlns:p14="http://schemas.microsoft.com/office/powerpoint/2010/main" val="73194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6172200" y="1844675"/>
            <a:ext cx="5684838" cy="4284663"/>
          </a:xfrm>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3" y="1844675"/>
            <a:ext cx="5684837" cy="4284663"/>
          </a:xfrm>
        </p:spPr>
        <p:txBody>
          <a:bodyPr/>
          <a:lstStyle>
            <a:lvl1pPr>
              <a:defRPr>
                <a:solidFill>
                  <a:schemeClr val="accent3">
                    <a:lumMod val="75000"/>
                  </a:schemeClr>
                </a:solidFill>
              </a:defRPr>
            </a:lvl1pPr>
          </a:lstStyle>
          <a:p>
            <a:endParaRPr lang="de-DE"/>
          </a:p>
        </p:txBody>
      </p:sp>
    </p:spTree>
    <p:extLst>
      <p:ext uri="{BB962C8B-B14F-4D97-AF65-F5344CB8AC3E}">
        <p14:creationId xmlns:p14="http://schemas.microsoft.com/office/powerpoint/2010/main" val="869652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noFill/>
          <a:ln>
            <a:noFill/>
          </a:ln>
        </p:spPr>
        <p:txBody>
          <a:bodyPr anchor="ctr" anchorCtr="0"/>
          <a:lstStyle>
            <a:lvl1pPr marL="0" indent="0" algn="ctr">
              <a:buNone/>
              <a:defRPr b="1">
                <a:solidFill>
                  <a:schemeClr val="accent3">
                    <a:lumMod val="75000"/>
                  </a:schemeClr>
                </a:solidFill>
              </a:defRPr>
            </a:lvl1pPr>
          </a:lstStyle>
          <a:p>
            <a:pPr lvl="0"/>
            <a:r>
              <a:rPr lang="de-DE" dirty="0"/>
              <a:t>Mastertextformat bearbeiten</a:t>
            </a:r>
          </a:p>
        </p:txBody>
      </p:sp>
    </p:spTree>
    <p:extLst>
      <p:ext uri="{BB962C8B-B14F-4D97-AF65-F5344CB8AC3E}">
        <p14:creationId xmlns:p14="http://schemas.microsoft.com/office/powerpoint/2010/main" val="268794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3166709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dirty="0"/>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accent3">
                    <a:lumMod val="75000"/>
                  </a:schemeClr>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2198887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Tree>
    <p:extLst>
      <p:ext uri="{BB962C8B-B14F-4D97-AF65-F5344CB8AC3E}">
        <p14:creationId xmlns:p14="http://schemas.microsoft.com/office/powerpoint/2010/main" val="1120487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dirty="0"/>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411566696"/>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dirty="0">
                          <a:solidFill>
                            <a:schemeClr val="accent3">
                              <a:lumMod val="75000"/>
                            </a:schemeClr>
                          </a:solidFill>
                        </a:rPr>
                        <a:t>Überschrift</a:t>
                      </a:r>
                    </a:p>
                  </a:txBody>
                  <a:tcPr anchor="ctr">
                    <a:noFill/>
                  </a:tcPr>
                </a:tc>
                <a:tc>
                  <a:txBody>
                    <a:bodyPr/>
                    <a:lstStyle/>
                    <a:p>
                      <a:pPr algn="ctr"/>
                      <a:r>
                        <a:rPr lang="de-DE" dirty="0">
                          <a:solidFill>
                            <a:schemeClr val="accent3">
                              <a:lumMod val="75000"/>
                            </a:schemeClr>
                          </a:solidFill>
                        </a:rPr>
                        <a:t>Punkt 1</a:t>
                      </a:r>
                    </a:p>
                  </a:txBody>
                  <a:tcPr anchor="ctr">
                    <a:noFill/>
                  </a:tcPr>
                </a:tc>
                <a:tc>
                  <a:txBody>
                    <a:bodyPr/>
                    <a:lstStyle/>
                    <a:p>
                      <a:pPr algn="ctr"/>
                      <a:r>
                        <a:rPr lang="de-DE" dirty="0">
                          <a:solidFill>
                            <a:schemeClr val="accent3">
                              <a:lumMod val="75000"/>
                            </a:schemeClr>
                          </a:solidFill>
                        </a:rPr>
                        <a:t>Punkt 2</a:t>
                      </a:r>
                    </a:p>
                  </a:txBody>
                  <a:tcPr anchor="ctr">
                    <a:noFill/>
                  </a:tcPr>
                </a:tc>
                <a:tc>
                  <a:txBody>
                    <a:bodyPr/>
                    <a:lstStyle/>
                    <a:p>
                      <a:pPr algn="ctr"/>
                      <a:r>
                        <a:rPr lang="de-DE" dirty="0">
                          <a:solidFill>
                            <a:schemeClr val="accent3">
                              <a:lumMod val="75000"/>
                            </a:schemeClr>
                          </a:solidFill>
                        </a:rPr>
                        <a:t>Punkt 3</a:t>
                      </a:r>
                    </a:p>
                  </a:txBody>
                  <a:tcPr anchor="ctr">
                    <a:noFill/>
                  </a:tcPr>
                </a:tc>
                <a:extLst>
                  <a:ext uri="{0D108BD9-81ED-4DB2-BD59-A6C34878D82A}">
                    <a16:rowId xmlns:a16="http://schemas.microsoft.com/office/drawing/2014/main" val="3636746984"/>
                  </a:ext>
                </a:extLst>
              </a:tr>
              <a:tr h="535583">
                <a:tc>
                  <a:txBody>
                    <a:bodyPr/>
                    <a:lstStyle/>
                    <a:p>
                      <a:r>
                        <a:rPr lang="de-DE" dirty="0">
                          <a:solidFill>
                            <a:schemeClr val="accent3">
                              <a:lumMod val="75000"/>
                            </a:schemeClr>
                          </a:solidFill>
                        </a:rPr>
                        <a:t>Produkt 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dirty="0">
                          <a:solidFill>
                            <a:schemeClr val="accent3">
                              <a:lumMod val="75000"/>
                            </a:schemeClr>
                          </a:solidFill>
                        </a:rPr>
                        <a:t>Produkt 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dirty="0">
                          <a:solidFill>
                            <a:schemeClr val="accent3">
                              <a:lumMod val="75000"/>
                            </a:schemeClr>
                          </a:solidFill>
                        </a:rPr>
                        <a:t>Produkt 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dirty="0">
                          <a:solidFill>
                            <a:schemeClr val="accent3">
                              <a:lumMod val="75000"/>
                            </a:schemeClr>
                          </a:solidFill>
                        </a:rPr>
                        <a:t>Produkt 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dirty="0">
                          <a:solidFill>
                            <a:schemeClr val="accent3">
                              <a:lumMod val="75000"/>
                            </a:schemeClr>
                          </a:solidFill>
                        </a:rPr>
                        <a:t>Produkt 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dirty="0">
                          <a:solidFill>
                            <a:schemeClr val="accent3">
                              <a:lumMod val="75000"/>
                            </a:schemeClr>
                          </a:solidFill>
                        </a:rPr>
                        <a:t>Produkt 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dirty="0">
                          <a:solidFill>
                            <a:schemeClr val="accent3">
                              <a:lumMod val="75000"/>
                            </a:schemeClr>
                          </a:solidFill>
                        </a:rPr>
                        <a:t>Summe</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4010630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dirty="0"/>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dirty="0"/>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dirty="0"/>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Tree>
    <p:extLst>
      <p:ext uri="{BB962C8B-B14F-4D97-AF65-F5344CB8AC3E}">
        <p14:creationId xmlns:p14="http://schemas.microsoft.com/office/powerpoint/2010/main" val="3687956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solidFill>
                  <a:schemeClr val="bg1"/>
                </a:solidFill>
              </a:defRPr>
            </a:lvl1pPr>
          </a:lstStyle>
          <a:p>
            <a:pPr lvl="0"/>
            <a:r>
              <a:rPr lang="de-DE" dirty="0"/>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solidFill>
                  <a:schemeClr val="bg1"/>
                </a:solidFill>
              </a:defRPr>
            </a:lvl1pPr>
          </a:lstStyle>
          <a:p>
            <a:pPr lvl="0"/>
            <a:r>
              <a:rPr lang="de-DE" dirty="0"/>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solidFill>
                  <a:schemeClr val="bg1"/>
                </a:solidFill>
              </a:defRPr>
            </a:lvl1pPr>
          </a:lstStyle>
          <a:p>
            <a:pPr lvl="0"/>
            <a:r>
              <a:rPr lang="de-DE" dirty="0"/>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dirty="0"/>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accent3">
                    <a:lumMod val="75000"/>
                  </a:schemeClr>
                </a:solidFill>
              </a:defRPr>
            </a:lvl1pPr>
          </a:lstStyle>
          <a:p>
            <a:pPr lvl="0"/>
            <a:r>
              <a:rPr lang="de-DE" dirty="0"/>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accent3">
                    <a:lumMod val="75000"/>
                  </a:schemeClr>
                </a:solidFill>
              </a:defRPr>
            </a:lvl1pPr>
          </a:lstStyle>
          <a:p>
            <a:pPr lvl="0"/>
            <a:r>
              <a:rPr lang="de-DE" dirty="0"/>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accent3">
                    <a:lumMod val="75000"/>
                  </a:schemeClr>
                </a:solidFill>
              </a:defRPr>
            </a:lvl1pPr>
          </a:lstStyle>
          <a:p>
            <a:pPr lvl="0"/>
            <a:r>
              <a:rPr lang="de-DE" dirty="0"/>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accent3">
                    <a:lumMod val="75000"/>
                  </a:schemeClr>
                </a:solidFill>
              </a:defRPr>
            </a:lvl1pPr>
          </a:lstStyle>
          <a:p>
            <a:pPr lvl="0"/>
            <a:r>
              <a:rPr lang="de-DE" dirty="0"/>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accent3">
                    <a:lumMod val="75000"/>
                  </a:schemeClr>
                </a:solidFill>
              </a:defRPr>
            </a:lvl1pPr>
          </a:lstStyle>
          <a:p>
            <a:pPr lvl="0"/>
            <a:r>
              <a:rPr lang="de-DE" dirty="0"/>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accent3">
                    <a:lumMod val="75000"/>
                  </a:schemeClr>
                </a:solidFill>
              </a:defRPr>
            </a:lvl1pPr>
          </a:lstStyle>
          <a:p>
            <a:pPr lvl="0"/>
            <a:r>
              <a:rPr lang="de-DE" dirty="0"/>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accent3">
                    <a:lumMod val="75000"/>
                  </a:schemeClr>
                </a:solidFill>
              </a:defRPr>
            </a:lvl1pPr>
          </a:lstStyle>
          <a:p>
            <a:pPr lvl="0"/>
            <a:r>
              <a:rPr lang="de-DE" dirty="0"/>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accent3">
                    <a:lumMod val="75000"/>
                  </a:schemeClr>
                </a:solidFill>
              </a:defRPr>
            </a:lvl1pPr>
          </a:lstStyle>
          <a:p>
            <a:pPr lvl="0"/>
            <a:r>
              <a:rPr lang="de-DE" dirty="0"/>
              <a:t>Text Bearbeiten</a:t>
            </a:r>
          </a:p>
        </p:txBody>
      </p:sp>
    </p:spTree>
    <p:extLst>
      <p:ext uri="{BB962C8B-B14F-4D97-AF65-F5344CB8AC3E}">
        <p14:creationId xmlns:p14="http://schemas.microsoft.com/office/powerpoint/2010/main" val="1769312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accent3">
                    <a:lumMod val="75000"/>
                  </a:schemeClr>
                </a:solidFill>
              </a:defRPr>
            </a:lvl1pPr>
          </a:lstStyle>
          <a:p>
            <a:r>
              <a:rPr lang="de-DE" dirty="0"/>
              <a:t>Danke an alle Helferinnen und </a:t>
            </a:r>
            <a:r>
              <a:rPr lang="de-DE" dirty="0" err="1"/>
              <a:t>helfer</a:t>
            </a:r>
            <a:endParaRPr lang="de-DE" dirty="0"/>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accent3">
                    <a:lumMod val="75000"/>
                  </a:schemeClr>
                </a:solidFill>
              </a:defRPr>
            </a:lvl1pPr>
          </a:lstStyle>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p:txBody>
      </p:sp>
    </p:spTree>
    <p:extLst>
      <p:ext uri="{BB962C8B-B14F-4D97-AF65-F5344CB8AC3E}">
        <p14:creationId xmlns:p14="http://schemas.microsoft.com/office/powerpoint/2010/main" val="3766572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p:txBody>
          <a:bodyPr/>
          <a:lstStyle>
            <a:lvl1pPr>
              <a:defRPr>
                <a:solidFill>
                  <a:schemeClr val="accent3">
                    <a:lumMod val="75000"/>
                  </a:schemeClr>
                </a:solidFill>
              </a:defRPr>
            </a:lvl1pPr>
          </a:lstStyle>
          <a:p>
            <a:r>
              <a:rPr lang="de-DE" dirty="0"/>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Tree>
    <p:extLst>
      <p:ext uri="{BB962C8B-B14F-4D97-AF65-F5344CB8AC3E}">
        <p14:creationId xmlns:p14="http://schemas.microsoft.com/office/powerpoint/2010/main" val="1809800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
        <p:nvSpPr>
          <p:cNvPr id="4" name="Rechteck 3"/>
          <p:cNvSpPr/>
          <p:nvPr userDrawn="1"/>
        </p:nvSpPr>
        <p:spPr>
          <a:xfrm>
            <a:off x="259976" y="1201271"/>
            <a:ext cx="3908612"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4352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8" name="Gruppieren 7">
            <a:extLst>
              <a:ext uri="{FF2B5EF4-FFF2-40B4-BE49-F238E27FC236}">
                <a16:creationId xmlns:a16="http://schemas.microsoft.com/office/drawing/2014/main" id="{3BAA99A6-1E64-4AED-BFEA-D6BC8FD7AC80}"/>
              </a:ext>
            </a:extLst>
          </p:cNvPr>
          <p:cNvGrpSpPr/>
          <p:nvPr userDrawn="1"/>
        </p:nvGrpSpPr>
        <p:grpSpPr>
          <a:xfrm>
            <a:off x="9131072" y="361950"/>
            <a:ext cx="2757716" cy="571414"/>
            <a:chOff x="388056" y="3728642"/>
            <a:chExt cx="4383969" cy="908383"/>
          </a:xfrm>
        </p:grpSpPr>
        <p:pic>
          <p:nvPicPr>
            <p:cNvPr id="7" name="Grafik 6" descr="Ein Bild, das Zeichnung, Essen enthält.&#10;&#10;Automatisch generierte Beschreibung">
              <a:extLst>
                <a:ext uri="{FF2B5EF4-FFF2-40B4-BE49-F238E27FC236}">
                  <a16:creationId xmlns:a16="http://schemas.microsoft.com/office/drawing/2014/main" id="{8A2650D4-4EA6-4BBF-8437-18EA445635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8056" y="3728642"/>
              <a:ext cx="993069" cy="908383"/>
            </a:xfrm>
            <a:prstGeom prst="rect">
              <a:avLst/>
            </a:prstGeom>
          </p:spPr>
        </p:pic>
        <p:pic>
          <p:nvPicPr>
            <p:cNvPr id="17" name="Grafik 16" descr="Ein Bild, das Zeichnung, Essen enthält.&#10;&#10;Automatisch generierte Beschreibung">
              <a:extLst>
                <a:ext uri="{FF2B5EF4-FFF2-40B4-BE49-F238E27FC236}">
                  <a16:creationId xmlns:a16="http://schemas.microsoft.com/office/drawing/2014/main" id="{339039BF-D96A-41C6-A966-BF2176D50BC3}"/>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r="-1524"/>
            <a:stretch/>
          </p:blipFill>
          <p:spPr>
            <a:xfrm>
              <a:off x="1485900" y="3728642"/>
              <a:ext cx="3286125" cy="908383"/>
            </a:xfrm>
            <a:prstGeom prst="rect">
              <a:avLst/>
            </a:prstGeom>
          </p:spPr>
        </p:pic>
      </p:gr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415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Tree>
    <p:extLst>
      <p:ext uri="{BB962C8B-B14F-4D97-AF65-F5344CB8AC3E}">
        <p14:creationId xmlns:p14="http://schemas.microsoft.com/office/powerpoint/2010/main" val="288327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936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MD111-WaSH, Johanna Kunz, 08.09.2023, Fachtagung der Deutschen Lions, Bonn</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307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1865740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1667763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3" name="Grafik 52">
            <a:extLst>
              <a:ext uri="{FF2B5EF4-FFF2-40B4-BE49-F238E27FC236}">
                <a16:creationId xmlns:a16="http://schemas.microsoft.com/office/drawing/2014/main" id="{D2D1676A-DE4E-42D1-AB23-745C7DD2A986}"/>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p:blipFill>
        <p:spPr>
          <a:xfrm>
            <a:off x="10417479" y="6459253"/>
            <a:ext cx="1438020" cy="301357"/>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MD111-WaSH, Johanna Kunz, 08.09.2023, Fachtagung der Deutschen Lions, Bonn</a:t>
            </a:r>
            <a:endParaRPr lang="de-DE" dirty="0"/>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dirty="0"/>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659153"/>
      </p:ext>
    </p:extLst>
  </p:cSld>
  <p:clrMap bg1="lt1" tx1="dk1" bg2="lt2" tx2="dk2" accent1="accent1" accent2="accent2" accent3="accent3" accent4="accent4" accent5="accent5" accent6="accent6" hlink="hlink" folHlink="folHlink"/>
  <p:sldLayoutIdLst>
    <p:sldLayoutId id="2147483700" r:id="rId1"/>
    <p:sldLayoutId id="2147483732" r:id="rId2"/>
    <p:sldLayoutId id="2147483716" r:id="rId3"/>
    <p:sldLayoutId id="2147483701" r:id="rId4"/>
    <p:sldLayoutId id="2147483686" r:id="rId5"/>
    <p:sldLayoutId id="2147483712" r:id="rId6"/>
    <p:sldLayoutId id="2147483715" r:id="rId7"/>
    <p:sldLayoutId id="2147483718" r:id="rId8"/>
    <p:sldLayoutId id="2147483720" r:id="rId9"/>
    <p:sldLayoutId id="2147483722" r:id="rId10"/>
    <p:sldLayoutId id="2147483724" r:id="rId11"/>
    <p:sldLayoutId id="2147483726" r:id="rId12"/>
    <p:sldLayoutId id="2147483728" r:id="rId13"/>
    <p:sldLayoutId id="2147483730" r:id="rId14"/>
    <p:sldLayoutId id="2147483690" r:id="rId15"/>
    <p:sldLayoutId id="2147483737" r:id="rId16"/>
    <p:sldLayoutId id="2147483738" r:id="rId17"/>
    <p:sldLayoutId id="2147483744"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userDrawn="1">
          <p15:clr>
            <a:srgbClr val="F26B43"/>
          </p15:clr>
        </p15:guide>
        <p15:guide id="5" orient="horz" pos="1162" userDrawn="1">
          <p15:clr>
            <a:srgbClr val="F26B43"/>
          </p15:clr>
        </p15:guide>
        <p15:guide id="6"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3" name="Grafik 52">
            <a:extLst>
              <a:ext uri="{FF2B5EF4-FFF2-40B4-BE49-F238E27FC236}">
                <a16:creationId xmlns:a16="http://schemas.microsoft.com/office/drawing/2014/main" id="{D2D1676A-DE4E-42D1-AB23-745C7DD2A986}"/>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p:blipFill>
        <p:spPr>
          <a:xfrm>
            <a:off x="10417479" y="6459253"/>
            <a:ext cx="1438020" cy="301357"/>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45720" rIns="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MD111-WaSH, Johanna Kunz, 08.09.2023, Fachtagung der Deutschen Lions, Bonn</a:t>
            </a:r>
            <a:endParaRPr lang="de-DE" dirty="0"/>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dirty="0"/>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07559"/>
      </p:ext>
    </p:extLst>
  </p:cSld>
  <p:clrMap bg1="lt1" tx1="dk1" bg2="lt2" tx2="dk2" accent1="accent1" accent2="accent2" accent3="accent3" accent4="accent4" accent5="accent5" accent6="accent6" hlink="hlink" folHlink="folHlink"/>
  <p:sldLayoutIdLst>
    <p:sldLayoutId id="2147483703" r:id="rId1"/>
    <p:sldLayoutId id="2147483733" r:id="rId2"/>
    <p:sldLayoutId id="2147483717" r:id="rId3"/>
    <p:sldLayoutId id="2147483704" r:id="rId4"/>
    <p:sldLayoutId id="2147483705" r:id="rId5"/>
    <p:sldLayoutId id="2147483708" r:id="rId6"/>
    <p:sldLayoutId id="2147483719" r:id="rId7"/>
    <p:sldLayoutId id="2147483721" r:id="rId8"/>
    <p:sldLayoutId id="2147483723" r:id="rId9"/>
    <p:sldLayoutId id="2147483725" r:id="rId10"/>
    <p:sldLayoutId id="2147483727" r:id="rId11"/>
    <p:sldLayoutId id="2147483729" r:id="rId12"/>
    <p:sldLayoutId id="2147483731" r:id="rId13"/>
    <p:sldLayoutId id="2147483707" r:id="rId14"/>
    <p:sldLayoutId id="2147483734"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jpe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0"/>
            <a:ext cx="5366084" cy="6858000"/>
          </a:xfrm>
          <a:prstGeom prst="rect">
            <a:avLst/>
          </a:prstGeom>
          <a:solidFill>
            <a:srgbClr val="004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a:extLst>
              <a:ext uri="{FF2B5EF4-FFF2-40B4-BE49-F238E27FC236}">
                <a16:creationId xmlns:a16="http://schemas.microsoft.com/office/drawing/2014/main" id="{C89110A9-FB13-4CF8-9535-7D52216B3EC7}"/>
              </a:ext>
            </a:extLst>
          </p:cNvPr>
          <p:cNvSpPr>
            <a:spLocks noGrp="1"/>
          </p:cNvSpPr>
          <p:nvPr>
            <p:ph type="ctrTitle" idx="4294967295"/>
          </p:nvPr>
        </p:nvSpPr>
        <p:spPr>
          <a:xfrm>
            <a:off x="334963" y="2079222"/>
            <a:ext cx="4652149" cy="3007826"/>
          </a:xfrm>
          <a:prstGeom prst="rect">
            <a:avLst/>
          </a:prstGeom>
        </p:spPr>
        <p:txBody>
          <a:bodyPr>
            <a:normAutofit/>
          </a:bodyPr>
          <a:lstStyle/>
          <a:p>
            <a:pPr algn="ctr"/>
            <a:r>
              <a:rPr lang="de-DE" b="1" dirty="0">
                <a:solidFill>
                  <a:srgbClr val="FFC000"/>
                </a:solidFill>
                <a:latin typeface="+mn-lt"/>
                <a:ea typeface="Cooper Black" charset="0"/>
                <a:cs typeface="Cooper Black" charset="0"/>
              </a:rPr>
              <a:t>„WaSH 2023+“ </a:t>
            </a:r>
            <a:br>
              <a:rPr lang="de-DE" b="1" dirty="0">
                <a:solidFill>
                  <a:srgbClr val="FFC000"/>
                </a:solidFill>
                <a:latin typeface="+mn-lt"/>
                <a:ea typeface="Cooper Black" charset="0"/>
                <a:cs typeface="Cooper Black" charset="0"/>
              </a:rPr>
            </a:br>
            <a:r>
              <a:rPr lang="de-DE" sz="2400" b="1" dirty="0">
                <a:solidFill>
                  <a:schemeClr val="bg1"/>
                </a:solidFill>
                <a:latin typeface="+mn-lt"/>
                <a:ea typeface="Cooper Black" charset="0"/>
                <a:cs typeface="Cooper Black" charset="0"/>
              </a:rPr>
              <a:t>WaSH Projekte MD111</a:t>
            </a:r>
            <a:br>
              <a:rPr lang="de-DE" sz="2400" b="1" dirty="0">
                <a:solidFill>
                  <a:schemeClr val="bg1"/>
                </a:solidFill>
                <a:latin typeface="+mn-lt"/>
                <a:ea typeface="Cooper Black" charset="0"/>
                <a:cs typeface="Cooper Black" charset="0"/>
              </a:rPr>
            </a:br>
            <a:br>
              <a:rPr lang="de-DE" sz="2400" b="1">
                <a:solidFill>
                  <a:schemeClr val="bg1"/>
                </a:solidFill>
                <a:latin typeface="+mn-lt"/>
                <a:ea typeface="Cooper Black" charset="0"/>
                <a:cs typeface="Cooper Black" charset="0"/>
              </a:rPr>
            </a:br>
            <a:br>
              <a:rPr lang="de-DE" sz="2400" b="1" dirty="0">
                <a:solidFill>
                  <a:schemeClr val="bg1"/>
                </a:solidFill>
                <a:latin typeface="+mn-lt"/>
                <a:ea typeface="Cooper Black" charset="0"/>
                <a:cs typeface="Cooper Black" charset="0"/>
              </a:rPr>
            </a:br>
            <a:endParaRPr lang="de-DE" sz="2800" b="1" dirty="0">
              <a:solidFill>
                <a:schemeClr val="bg1"/>
              </a:solidFill>
              <a:latin typeface="+mn-lt"/>
              <a:ea typeface="Cooper Black" charset="0"/>
              <a:cs typeface="Cooper Black" charset="0"/>
            </a:endParaRPr>
          </a:p>
        </p:txBody>
      </p:sp>
      <p:sp>
        <p:nvSpPr>
          <p:cNvPr id="5" name="Untertitel 4">
            <a:extLst>
              <a:ext uri="{FF2B5EF4-FFF2-40B4-BE49-F238E27FC236}">
                <a16:creationId xmlns:a16="http://schemas.microsoft.com/office/drawing/2014/main" id="{C1FA6BE6-4667-4AE9-AC28-018CC6EBC778}"/>
              </a:ext>
            </a:extLst>
          </p:cNvPr>
          <p:cNvSpPr>
            <a:spLocks noGrp="1"/>
          </p:cNvSpPr>
          <p:nvPr>
            <p:ph type="subTitle" idx="4294967295"/>
          </p:nvPr>
        </p:nvSpPr>
        <p:spPr>
          <a:xfrm>
            <a:off x="334963" y="6129338"/>
            <a:ext cx="4887883" cy="490979"/>
          </a:xfrm>
          <a:prstGeom prst="rect">
            <a:avLst/>
          </a:prstGeom>
        </p:spPr>
        <p:txBody>
          <a:bodyPr>
            <a:normAutofit fontScale="70000" lnSpcReduction="20000"/>
          </a:bodyPr>
          <a:lstStyle/>
          <a:p>
            <a:pPr marL="0" indent="0">
              <a:buNone/>
            </a:pPr>
            <a:r>
              <a:rPr lang="de-DE" sz="2400" dirty="0">
                <a:solidFill>
                  <a:schemeClr val="bg1"/>
                </a:solidFill>
              </a:rPr>
              <a:t>Johanna Kunz</a:t>
            </a:r>
            <a:r>
              <a:rPr lang="de-DE" sz="2400">
                <a:solidFill>
                  <a:schemeClr val="bg1"/>
                </a:solidFill>
              </a:rPr>
              <a:t>, </a:t>
            </a:r>
            <a:r>
              <a:rPr lang="de-DE">
                <a:solidFill>
                  <a:schemeClr val="bg1"/>
                </a:solidFill>
              </a:rPr>
              <a:t>08.09</a:t>
            </a:r>
            <a:r>
              <a:rPr lang="de-DE" sz="2400">
                <a:solidFill>
                  <a:schemeClr val="bg1"/>
                </a:solidFill>
              </a:rPr>
              <a:t>.2023</a:t>
            </a:r>
            <a:r>
              <a:rPr lang="de-DE" sz="2400" dirty="0">
                <a:solidFill>
                  <a:schemeClr val="bg1"/>
                </a:solidFill>
              </a:rPr>
              <a:t>| Fachtagung Bonn</a:t>
            </a:r>
          </a:p>
        </p:txBody>
      </p:sp>
      <p:pic>
        <p:nvPicPr>
          <p:cNvPr id="6" name="Grafik 5">
            <a:extLst>
              <a:ext uri="{FF2B5EF4-FFF2-40B4-BE49-F238E27FC236}">
                <a16:creationId xmlns:a16="http://schemas.microsoft.com/office/drawing/2014/main" id="{A105D7F2-9C3D-7B43-98D7-97136D7B7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0"/>
            <a:ext cx="6858000" cy="6858000"/>
          </a:xfrm>
          <a:prstGeom prst="rect">
            <a:avLst/>
          </a:prstGeom>
        </p:spPr>
      </p:pic>
      <p:pic>
        <p:nvPicPr>
          <p:cNvPr id="8" name="Grafik 7">
            <a:extLst>
              <a:ext uri="{FF2B5EF4-FFF2-40B4-BE49-F238E27FC236}">
                <a16:creationId xmlns:a16="http://schemas.microsoft.com/office/drawing/2014/main" id="{AFCDBD26-D203-C14A-897A-E4ABAE0BA2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0498" y="2441927"/>
            <a:ext cx="1498649" cy="2028206"/>
          </a:xfrm>
          <a:prstGeom prst="rect">
            <a:avLst/>
          </a:prstGeom>
        </p:spPr>
      </p:pic>
    </p:spTree>
    <p:extLst>
      <p:ext uri="{BB962C8B-B14F-4D97-AF65-F5344CB8AC3E}">
        <p14:creationId xmlns:p14="http://schemas.microsoft.com/office/powerpoint/2010/main" val="55436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CA5A7622-D16F-4C39-A49E-CB1D710546E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91589" y="2202809"/>
            <a:ext cx="3399176" cy="3255773"/>
          </a:xfrm>
          <a:prstGeom prst="rect">
            <a:avLst/>
          </a:prstGeom>
        </p:spPr>
      </p:pic>
      <p:pic>
        <p:nvPicPr>
          <p:cNvPr id="14" name="Grafik 13">
            <a:extLst>
              <a:ext uri="{FF2B5EF4-FFF2-40B4-BE49-F238E27FC236}">
                <a16:creationId xmlns:a16="http://schemas.microsoft.com/office/drawing/2014/main" id="{BA260FAC-8CB4-440B-87B9-259CAEE1E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3"/>
          <a:stretch/>
        </p:blipFill>
        <p:spPr>
          <a:xfrm>
            <a:off x="1212706" y="2192695"/>
            <a:ext cx="3586440" cy="3276000"/>
          </a:xfrm>
          <a:prstGeom prst="rect">
            <a:avLst/>
          </a:prstGeom>
        </p:spPr>
      </p:pic>
      <p:sp>
        <p:nvSpPr>
          <p:cNvPr id="2" name="Titel 1">
            <a:extLst>
              <a:ext uri="{FF2B5EF4-FFF2-40B4-BE49-F238E27FC236}">
                <a16:creationId xmlns:a16="http://schemas.microsoft.com/office/drawing/2014/main" id="{0CAA08ED-5EEF-4E57-8D84-8FAE8C351B8A}"/>
              </a:ext>
            </a:extLst>
          </p:cNvPr>
          <p:cNvSpPr>
            <a:spLocks noGrp="1"/>
          </p:cNvSpPr>
          <p:nvPr>
            <p:ph type="title"/>
          </p:nvPr>
        </p:nvSpPr>
        <p:spPr/>
        <p:txBody>
          <a:bodyPr/>
          <a:lstStyle/>
          <a:p>
            <a:r>
              <a:rPr lang="de-DE" dirty="0"/>
              <a:t>Der richtige Zeitpunkt</a:t>
            </a:r>
          </a:p>
        </p:txBody>
      </p:sp>
      <p:sp>
        <p:nvSpPr>
          <p:cNvPr id="5" name="Pfeil: eingekerbt nach rechts 4">
            <a:extLst>
              <a:ext uri="{FF2B5EF4-FFF2-40B4-BE49-F238E27FC236}">
                <a16:creationId xmlns:a16="http://schemas.microsoft.com/office/drawing/2014/main" id="{CA0C26D8-428D-4C92-BF84-064192125048}"/>
              </a:ext>
            </a:extLst>
          </p:cNvPr>
          <p:cNvSpPr/>
          <p:nvPr/>
        </p:nvSpPr>
        <p:spPr>
          <a:xfrm>
            <a:off x="5559192" y="4738695"/>
            <a:ext cx="6013525" cy="1549807"/>
          </a:xfrm>
          <a:prstGeom prst="notchedRightArrow">
            <a:avLst/>
          </a:prstGeom>
          <a:solidFill>
            <a:srgbClr val="92D050"/>
          </a:solidFill>
          <a:ln>
            <a:solidFill>
              <a:srgbClr val="00AC69"/>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6" name="Pfeil: nach rechts 5">
            <a:extLst>
              <a:ext uri="{FF2B5EF4-FFF2-40B4-BE49-F238E27FC236}">
                <a16:creationId xmlns:a16="http://schemas.microsoft.com/office/drawing/2014/main" id="{995E8616-B95A-4218-803C-CEDE371E0021}"/>
              </a:ext>
            </a:extLst>
          </p:cNvPr>
          <p:cNvSpPr/>
          <p:nvPr/>
        </p:nvSpPr>
        <p:spPr>
          <a:xfrm>
            <a:off x="619283" y="4759220"/>
            <a:ext cx="5341929" cy="1508759"/>
          </a:xfrm>
          <a:prstGeom prst="rightArrow">
            <a:avLst/>
          </a:prstGeom>
          <a:solidFill>
            <a:srgbClr val="7A268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9" name="Textfeld 8">
            <a:extLst>
              <a:ext uri="{FF2B5EF4-FFF2-40B4-BE49-F238E27FC236}">
                <a16:creationId xmlns:a16="http://schemas.microsoft.com/office/drawing/2014/main" id="{EBF0143B-696B-4529-8859-53A2D1FB9A11}"/>
              </a:ext>
            </a:extLst>
          </p:cNvPr>
          <p:cNvSpPr txBox="1"/>
          <p:nvPr/>
        </p:nvSpPr>
        <p:spPr>
          <a:xfrm>
            <a:off x="998670" y="1637115"/>
            <a:ext cx="5761038" cy="461665"/>
          </a:xfrm>
          <a:prstGeom prst="rect">
            <a:avLst/>
          </a:prstGeom>
          <a:noFill/>
        </p:spPr>
        <p:txBody>
          <a:bodyPr wrap="square" rtlCol="0">
            <a:spAutoFit/>
          </a:bodyPr>
          <a:lstStyle/>
          <a:p>
            <a:r>
              <a:rPr lang="de-DE" sz="2400" dirty="0">
                <a:solidFill>
                  <a:schemeClr val="bg2">
                    <a:lumMod val="25000"/>
                  </a:schemeClr>
                </a:solidFill>
              </a:rPr>
              <a:t>Lichtblicke für Kinder in Malawi</a:t>
            </a:r>
          </a:p>
        </p:txBody>
      </p:sp>
      <p:sp>
        <p:nvSpPr>
          <p:cNvPr id="10" name="Textfeld 9">
            <a:extLst>
              <a:ext uri="{FF2B5EF4-FFF2-40B4-BE49-F238E27FC236}">
                <a16:creationId xmlns:a16="http://schemas.microsoft.com/office/drawing/2014/main" id="{D4371810-868C-4216-867D-5C70E6A1E312}"/>
              </a:ext>
            </a:extLst>
          </p:cNvPr>
          <p:cNvSpPr txBox="1"/>
          <p:nvPr/>
        </p:nvSpPr>
        <p:spPr>
          <a:xfrm>
            <a:off x="6096000" y="1637115"/>
            <a:ext cx="4587485" cy="461665"/>
          </a:xfrm>
          <a:prstGeom prst="rect">
            <a:avLst/>
          </a:prstGeom>
          <a:noFill/>
        </p:spPr>
        <p:txBody>
          <a:bodyPr wrap="square" rtlCol="0">
            <a:spAutoFit/>
          </a:bodyPr>
          <a:lstStyle/>
          <a:p>
            <a:r>
              <a:rPr lang="de-DE" sz="2400" dirty="0">
                <a:solidFill>
                  <a:schemeClr val="bg2">
                    <a:lumMod val="25000"/>
                  </a:schemeClr>
                </a:solidFill>
              </a:rPr>
              <a:t>Unser WaSH-Projekt in Sambia</a:t>
            </a:r>
          </a:p>
        </p:txBody>
      </p:sp>
      <p:sp>
        <p:nvSpPr>
          <p:cNvPr id="12" name="Textfeld 11">
            <a:extLst>
              <a:ext uri="{FF2B5EF4-FFF2-40B4-BE49-F238E27FC236}">
                <a16:creationId xmlns:a16="http://schemas.microsoft.com/office/drawing/2014/main" id="{93989E3B-CCF7-434A-9413-39A8C486F95D}"/>
              </a:ext>
            </a:extLst>
          </p:cNvPr>
          <p:cNvSpPr txBox="1"/>
          <p:nvPr/>
        </p:nvSpPr>
        <p:spPr>
          <a:xfrm>
            <a:off x="874219" y="5380198"/>
            <a:ext cx="10713142" cy="369332"/>
          </a:xfrm>
          <a:prstGeom prst="rect">
            <a:avLst/>
          </a:prstGeom>
          <a:noFill/>
        </p:spPr>
        <p:txBody>
          <a:bodyPr wrap="square" rtlCol="0">
            <a:spAutoFit/>
          </a:bodyPr>
          <a:lstStyle/>
          <a:p>
            <a:r>
              <a:rPr lang="de-DE" dirty="0">
                <a:solidFill>
                  <a:schemeClr val="bg1"/>
                </a:solidFill>
              </a:rPr>
              <a:t>Juli   August   September   Oktober   November   Dezember Januar   Februar   März   April   Mai   Juni</a:t>
            </a:r>
          </a:p>
        </p:txBody>
      </p:sp>
      <p:sp>
        <p:nvSpPr>
          <p:cNvPr id="17" name="Textfeld 16">
            <a:extLst>
              <a:ext uri="{FF2B5EF4-FFF2-40B4-BE49-F238E27FC236}">
                <a16:creationId xmlns:a16="http://schemas.microsoft.com/office/drawing/2014/main" id="{703A0D80-822C-4FC5-831E-AAAE90FC4FCC}"/>
              </a:ext>
            </a:extLst>
          </p:cNvPr>
          <p:cNvSpPr txBox="1"/>
          <p:nvPr/>
        </p:nvSpPr>
        <p:spPr>
          <a:xfrm>
            <a:off x="1510193" y="5945328"/>
            <a:ext cx="3625327" cy="369332"/>
          </a:xfrm>
          <a:prstGeom prst="rect">
            <a:avLst/>
          </a:prstGeom>
          <a:noFill/>
        </p:spPr>
        <p:txBody>
          <a:bodyPr wrap="square" rtlCol="0">
            <a:spAutoFit/>
          </a:bodyPr>
          <a:lstStyle/>
          <a:p>
            <a:r>
              <a:rPr lang="de-DE" dirty="0">
                <a:solidFill>
                  <a:srgbClr val="7A2682"/>
                </a:solidFill>
              </a:rPr>
              <a:t>AUGENLICHT RETTEN</a:t>
            </a:r>
          </a:p>
        </p:txBody>
      </p:sp>
      <p:sp>
        <p:nvSpPr>
          <p:cNvPr id="18" name="Textfeld 17">
            <a:extLst>
              <a:ext uri="{FF2B5EF4-FFF2-40B4-BE49-F238E27FC236}">
                <a16:creationId xmlns:a16="http://schemas.microsoft.com/office/drawing/2014/main" id="{5057D81C-57DB-42FA-A198-9AFF2F2F83AB}"/>
              </a:ext>
            </a:extLst>
          </p:cNvPr>
          <p:cNvSpPr txBox="1"/>
          <p:nvPr/>
        </p:nvSpPr>
        <p:spPr>
          <a:xfrm>
            <a:off x="6230791" y="5928427"/>
            <a:ext cx="4203092" cy="369332"/>
          </a:xfrm>
          <a:prstGeom prst="rect">
            <a:avLst/>
          </a:prstGeom>
          <a:noFill/>
        </p:spPr>
        <p:txBody>
          <a:bodyPr wrap="square" rtlCol="0">
            <a:spAutoFit/>
          </a:bodyPr>
          <a:lstStyle/>
          <a:p>
            <a:r>
              <a:rPr lang="de-DE" dirty="0">
                <a:solidFill>
                  <a:srgbClr val="92D050"/>
                </a:solidFill>
              </a:rPr>
              <a:t>UMWELT UND NACHHALTIGKEIT</a:t>
            </a:r>
          </a:p>
        </p:txBody>
      </p:sp>
      <p:sp>
        <p:nvSpPr>
          <p:cNvPr id="15" name="Fußzeilenplatzhalter 4">
            <a:extLst>
              <a:ext uri="{FF2B5EF4-FFF2-40B4-BE49-F238E27FC236}">
                <a16:creationId xmlns:a16="http://schemas.microsoft.com/office/drawing/2014/main" id="{2D15282B-895D-46AF-91F4-C1588636F6A2}"/>
              </a:ext>
            </a:extLst>
          </p:cNvPr>
          <p:cNvSpPr>
            <a:spLocks noGrp="1"/>
          </p:cNvSpPr>
          <p:nvPr>
            <p:ph type="ftr" sz="quarter" idx="13"/>
          </p:nvPr>
        </p:nvSpPr>
        <p:spPr>
          <a:xfrm>
            <a:off x="334962" y="6459041"/>
            <a:ext cx="5341929" cy="287378"/>
          </a:xfrm>
        </p:spPr>
        <p:txBody>
          <a:bodyPr/>
          <a:lstStyle/>
          <a:p>
            <a:r>
              <a:rPr lang="de-DE"/>
              <a:t>MD111-WaSH, Johanna Kunz, 08.09.2023, Fachtagung der Deutschen Lions, Bonn</a:t>
            </a:r>
            <a:endParaRPr lang="de-DE" dirty="0"/>
          </a:p>
        </p:txBody>
      </p:sp>
      <p:sp>
        <p:nvSpPr>
          <p:cNvPr id="4" name="Foliennummernplatzhalter 3">
            <a:extLst>
              <a:ext uri="{FF2B5EF4-FFF2-40B4-BE49-F238E27FC236}">
                <a16:creationId xmlns:a16="http://schemas.microsoft.com/office/drawing/2014/main" id="{1F68C092-9F90-0322-2C12-6CB92D5095BF}"/>
              </a:ext>
            </a:extLst>
          </p:cNvPr>
          <p:cNvSpPr>
            <a:spLocks noGrp="1"/>
          </p:cNvSpPr>
          <p:nvPr>
            <p:ph type="sldNum" sz="quarter" idx="12"/>
          </p:nvPr>
        </p:nvSpPr>
        <p:spPr/>
        <p:txBody>
          <a:bodyPr/>
          <a:lstStyle/>
          <a:p>
            <a:fld id="{DDF5A8BD-E949-4BEE-BC04-18DF6B43ADBB}" type="slidenum">
              <a:rPr lang="de-DE" smtClean="0"/>
              <a:pPr/>
              <a:t>10</a:t>
            </a:fld>
            <a:endParaRPr lang="de-DE"/>
          </a:p>
        </p:txBody>
      </p:sp>
    </p:spTree>
    <p:extLst>
      <p:ext uri="{BB962C8B-B14F-4D97-AF65-F5344CB8AC3E}">
        <p14:creationId xmlns:p14="http://schemas.microsoft.com/office/powerpoint/2010/main" val="1575423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CBC8DF8-23D5-2441-A477-B028BC4B0B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46692"/>
            <a:ext cx="12412209" cy="8274806"/>
          </a:xfrm>
          <a:prstGeom prst="rect">
            <a:avLst/>
          </a:prstGeom>
        </p:spPr>
      </p:pic>
      <p:sp>
        <p:nvSpPr>
          <p:cNvPr id="2" name="Rechteck 1">
            <a:extLst>
              <a:ext uri="{FF2B5EF4-FFF2-40B4-BE49-F238E27FC236}">
                <a16:creationId xmlns:a16="http://schemas.microsoft.com/office/drawing/2014/main" id="{834E03D0-13C4-4141-AE1D-4CEC5E9E3DE8}"/>
              </a:ext>
            </a:extLst>
          </p:cNvPr>
          <p:cNvSpPr/>
          <p:nvPr/>
        </p:nvSpPr>
        <p:spPr>
          <a:xfrm>
            <a:off x="2340818" y="3894614"/>
            <a:ext cx="6912000" cy="1152000"/>
          </a:xfrm>
          <a:prstGeom prst="rect">
            <a:avLst/>
          </a:prstGeom>
          <a:noFill/>
          <a:effectLst>
            <a:glow rad="399330">
              <a:schemeClr val="accent1">
                <a:alpha val="40000"/>
              </a:schemeClr>
            </a:glow>
          </a:effectLst>
        </p:spPr>
        <p:txBody>
          <a:bodyPr wrap="square" lIns="91440" tIns="45720" rIns="91440" bIns="45720">
            <a:spAutoFit/>
            <a:scene3d>
              <a:camera prst="orthographicFront"/>
              <a:lightRig rig="threePt" dir="t"/>
            </a:scene3d>
            <a:sp3d extrusionH="57150" prstMaterial="softEdge">
              <a:bevelT w="38100" h="38100" prst="angle"/>
              <a:extrusionClr>
                <a:srgbClr val="FFFF00"/>
              </a:extrusionClr>
            </a:sp3d>
          </a:bodyPr>
          <a:lstStyle/>
          <a:p>
            <a:pPr algn="ctr"/>
            <a:r>
              <a:rPr lang="de-DE" sz="5400" b="1" cap="none" spc="0" dirty="0">
                <a:ln w="6600">
                  <a:solidFill>
                    <a:schemeClr val="accent2"/>
                  </a:solidFill>
                  <a:prstDash val="solid"/>
                </a:ln>
                <a:solidFill>
                  <a:srgbClr val="FFFFFF"/>
                </a:solidFill>
                <a:effectLst>
                  <a:glow rad="170393">
                    <a:schemeClr val="accent1">
                      <a:alpha val="40000"/>
                    </a:schemeClr>
                  </a:glow>
                  <a:outerShdw dist="130535" dir="8580000" algn="tl" rotWithShape="0">
                    <a:schemeClr val="accent2"/>
                  </a:outerShdw>
                </a:effectLst>
              </a:rPr>
              <a:t>WE SERVE</a:t>
            </a:r>
          </a:p>
        </p:txBody>
      </p:sp>
      <p:pic>
        <p:nvPicPr>
          <p:cNvPr id="5" name="Grafik 4">
            <a:extLst>
              <a:ext uri="{FF2B5EF4-FFF2-40B4-BE49-F238E27FC236}">
                <a16:creationId xmlns:a16="http://schemas.microsoft.com/office/drawing/2014/main" id="{5AD681E5-F83B-8240-A35C-498A535A0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79608" y="333375"/>
            <a:ext cx="1498649" cy="2028206"/>
          </a:xfrm>
          <a:prstGeom prst="rect">
            <a:avLst/>
          </a:prstGeom>
        </p:spPr>
      </p:pic>
      <p:sp>
        <p:nvSpPr>
          <p:cNvPr id="8" name="Foliennummernplatzhalter 7">
            <a:extLst>
              <a:ext uri="{FF2B5EF4-FFF2-40B4-BE49-F238E27FC236}">
                <a16:creationId xmlns:a16="http://schemas.microsoft.com/office/drawing/2014/main" id="{2A1C0B8F-B3FE-B17B-749A-785ACEBFDD5A}"/>
              </a:ext>
            </a:extLst>
          </p:cNvPr>
          <p:cNvSpPr>
            <a:spLocks noGrp="1"/>
          </p:cNvSpPr>
          <p:nvPr>
            <p:ph type="sldNum" sz="quarter" idx="12"/>
          </p:nvPr>
        </p:nvSpPr>
        <p:spPr/>
        <p:txBody>
          <a:bodyPr/>
          <a:lstStyle/>
          <a:p>
            <a:fld id="{F411125F-B22B-5042-ABED-B7D762465911}" type="slidenum">
              <a:rPr lang="de-DE" smtClean="0"/>
              <a:t>11</a:t>
            </a:fld>
            <a:endParaRPr lang="de-DE"/>
          </a:p>
        </p:txBody>
      </p:sp>
    </p:spTree>
    <p:extLst>
      <p:ext uri="{BB962C8B-B14F-4D97-AF65-F5344CB8AC3E}">
        <p14:creationId xmlns:p14="http://schemas.microsoft.com/office/powerpoint/2010/main" val="10574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platzhalter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04177" y="2594032"/>
            <a:ext cx="3583646" cy="2324252"/>
          </a:xfrm>
          <a:prstGeom prst="rect">
            <a:avLst/>
          </a:prstGeom>
        </p:spPr>
      </p:pic>
      <p:sp>
        <p:nvSpPr>
          <p:cNvPr id="12" name="Textplatzhalter 11">
            <a:extLst>
              <a:ext uri="{FF2B5EF4-FFF2-40B4-BE49-F238E27FC236}">
                <a16:creationId xmlns:a16="http://schemas.microsoft.com/office/drawing/2014/main" id="{37EAA3E0-0A70-41E2-99FC-FBAC10639F72}"/>
              </a:ext>
            </a:extLst>
          </p:cNvPr>
          <p:cNvSpPr>
            <a:spLocks noGrp="1"/>
          </p:cNvSpPr>
          <p:nvPr>
            <p:ph type="body" sz="quarter" idx="16"/>
          </p:nvPr>
        </p:nvSpPr>
        <p:spPr>
          <a:xfrm>
            <a:off x="334962" y="4934125"/>
            <a:ext cx="3583646" cy="1126634"/>
          </a:xfrm>
        </p:spPr>
        <p:txBody>
          <a:bodyPr/>
          <a:lstStyle/>
          <a:p>
            <a:pPr marL="0" lvl="3" indent="-230400" defTabSz="457200" fontAlgn="base">
              <a:spcBef>
                <a:spcPct val="0"/>
              </a:spcBef>
              <a:spcAft>
                <a:spcPct val="0"/>
              </a:spcAft>
              <a:buFont typeface="Arial"/>
              <a:buNone/>
            </a:pPr>
            <a:r>
              <a:rPr lang="en-US" altLang="de-DE" sz="2400" dirty="0"/>
              <a:t>2 </a:t>
            </a:r>
            <a:r>
              <a:rPr lang="en-US" altLang="de-DE" sz="2400" dirty="0" err="1"/>
              <a:t>Mrd</a:t>
            </a:r>
            <a:r>
              <a:rPr lang="en-US" altLang="de-DE" sz="2400" dirty="0"/>
              <a:t>. Menschen </a:t>
            </a:r>
            <a:r>
              <a:rPr lang="en-US" altLang="de-DE" sz="2400" dirty="0" err="1"/>
              <a:t>haben</a:t>
            </a:r>
            <a:r>
              <a:rPr lang="en-US" altLang="de-DE" sz="2400" dirty="0"/>
              <a:t> </a:t>
            </a:r>
            <a:r>
              <a:rPr lang="en-US" altLang="de-DE" sz="2400" dirty="0" err="1"/>
              <a:t>keinen</a:t>
            </a:r>
            <a:r>
              <a:rPr lang="en-US" altLang="de-DE" sz="2400" dirty="0"/>
              <a:t> </a:t>
            </a:r>
            <a:r>
              <a:rPr lang="en-US" altLang="de-DE" sz="2400" dirty="0" err="1"/>
              <a:t>Zugang</a:t>
            </a:r>
            <a:r>
              <a:rPr lang="en-US" altLang="de-DE" sz="2400" dirty="0"/>
              <a:t> zu </a:t>
            </a:r>
            <a:r>
              <a:rPr lang="en-US" altLang="de-DE" sz="2400" dirty="0" err="1"/>
              <a:t>sauberem</a:t>
            </a:r>
            <a:r>
              <a:rPr lang="en-US" altLang="de-DE" sz="2400" dirty="0"/>
              <a:t> </a:t>
            </a:r>
            <a:r>
              <a:rPr lang="en-US" altLang="de-DE" sz="2400" dirty="0" err="1"/>
              <a:t>Trinkwasser</a:t>
            </a:r>
            <a:endParaRPr lang="en-US" altLang="de-DE" sz="2400" dirty="0"/>
          </a:p>
        </p:txBody>
      </p:sp>
      <p:sp>
        <p:nvSpPr>
          <p:cNvPr id="13" name="Textplatzhalter 12">
            <a:extLst>
              <a:ext uri="{FF2B5EF4-FFF2-40B4-BE49-F238E27FC236}">
                <a16:creationId xmlns:a16="http://schemas.microsoft.com/office/drawing/2014/main" id="{B78E1233-7E4D-4FB5-960A-F84B38944E53}"/>
              </a:ext>
            </a:extLst>
          </p:cNvPr>
          <p:cNvSpPr>
            <a:spLocks noGrp="1"/>
          </p:cNvSpPr>
          <p:nvPr>
            <p:ph type="body" sz="quarter" idx="17"/>
          </p:nvPr>
        </p:nvSpPr>
        <p:spPr>
          <a:xfrm>
            <a:off x="4304177" y="4934126"/>
            <a:ext cx="3583646" cy="1126634"/>
          </a:xfrm>
        </p:spPr>
        <p:txBody>
          <a:bodyPr/>
          <a:lstStyle/>
          <a:p>
            <a:pPr marL="0" lvl="3" defTabSz="457200" fontAlgn="base">
              <a:spcBef>
                <a:spcPct val="0"/>
              </a:spcBef>
              <a:spcAft>
                <a:spcPct val="0"/>
              </a:spcAft>
              <a:buFont typeface="Arial"/>
              <a:buNone/>
            </a:pPr>
            <a:r>
              <a:rPr lang="en-US" altLang="de-DE" sz="2400" dirty="0"/>
              <a:t>3,6 </a:t>
            </a:r>
            <a:r>
              <a:rPr lang="en-US" altLang="de-DE" sz="2400" dirty="0" err="1"/>
              <a:t>Mrd</a:t>
            </a:r>
            <a:r>
              <a:rPr lang="en-US" altLang="de-DE" sz="2400" dirty="0"/>
              <a:t>. Menschen </a:t>
            </a:r>
            <a:r>
              <a:rPr lang="en-US" altLang="de-DE" sz="2400" dirty="0" err="1"/>
              <a:t>haben</a:t>
            </a:r>
            <a:r>
              <a:rPr lang="en-US" altLang="de-DE" sz="2400" dirty="0"/>
              <a:t> </a:t>
            </a:r>
            <a:r>
              <a:rPr lang="en-US" altLang="de-DE" sz="2400" dirty="0" err="1"/>
              <a:t>keinen</a:t>
            </a:r>
            <a:r>
              <a:rPr lang="en-US" altLang="de-DE" sz="2400" dirty="0"/>
              <a:t> </a:t>
            </a:r>
            <a:r>
              <a:rPr lang="en-US" altLang="de-DE" sz="2400" dirty="0" err="1"/>
              <a:t>Zugang</a:t>
            </a:r>
            <a:r>
              <a:rPr lang="en-US" altLang="de-DE" sz="2400" dirty="0"/>
              <a:t> </a:t>
            </a:r>
            <a:r>
              <a:rPr lang="en-US" altLang="de-DE" sz="2400" dirty="0" err="1"/>
              <a:t>zu</a:t>
            </a:r>
            <a:r>
              <a:rPr lang="en-US" altLang="de-DE" sz="2400" dirty="0"/>
              <a:t> </a:t>
            </a:r>
            <a:r>
              <a:rPr lang="en-US" altLang="de-DE" sz="2400" dirty="0" err="1"/>
              <a:t>Sanitäranlagen</a:t>
            </a:r>
            <a:endParaRPr lang="en-US" altLang="de-DE" sz="2400" dirty="0"/>
          </a:p>
        </p:txBody>
      </p:sp>
      <p:sp>
        <p:nvSpPr>
          <p:cNvPr id="14" name="Textplatzhalter 13">
            <a:extLst>
              <a:ext uri="{FF2B5EF4-FFF2-40B4-BE49-F238E27FC236}">
                <a16:creationId xmlns:a16="http://schemas.microsoft.com/office/drawing/2014/main" id="{5E8C7334-1EDF-4C02-92FD-4F0BE0C94D5C}"/>
              </a:ext>
            </a:extLst>
          </p:cNvPr>
          <p:cNvSpPr>
            <a:spLocks noGrp="1"/>
          </p:cNvSpPr>
          <p:nvPr>
            <p:ph type="body" sz="quarter" idx="18"/>
          </p:nvPr>
        </p:nvSpPr>
        <p:spPr>
          <a:xfrm>
            <a:off x="8273389" y="4923491"/>
            <a:ext cx="3796691" cy="1126634"/>
          </a:xfrm>
        </p:spPr>
        <p:txBody>
          <a:bodyPr/>
          <a:lstStyle/>
          <a:p>
            <a:pPr marL="0" lvl="3" defTabSz="457200" fontAlgn="base">
              <a:spcBef>
                <a:spcPct val="0"/>
              </a:spcBef>
              <a:spcAft>
                <a:spcPct val="0"/>
              </a:spcAft>
              <a:buFont typeface="Arial"/>
              <a:buNone/>
            </a:pPr>
            <a:r>
              <a:rPr lang="de-DE" altLang="de-DE" sz="2400" dirty="0"/>
              <a:t>Täglich sterben über 1.000 Kinder unter 5 Jahren an den Folgen von verschmutztem Wasser</a:t>
            </a:r>
          </a:p>
        </p:txBody>
      </p:sp>
      <p:sp>
        <p:nvSpPr>
          <p:cNvPr id="37" name="Titel 36">
            <a:extLst>
              <a:ext uri="{FF2B5EF4-FFF2-40B4-BE49-F238E27FC236}">
                <a16:creationId xmlns:a16="http://schemas.microsoft.com/office/drawing/2014/main" id="{380A0B65-AC60-4391-9BEE-0A618C0E4EC1}"/>
              </a:ext>
            </a:extLst>
          </p:cNvPr>
          <p:cNvSpPr>
            <a:spLocks noGrp="1"/>
          </p:cNvSpPr>
          <p:nvPr>
            <p:ph type="title"/>
          </p:nvPr>
        </p:nvSpPr>
        <p:spPr>
          <a:xfrm>
            <a:off x="334962" y="347666"/>
            <a:ext cx="11522074" cy="1032506"/>
          </a:xfrm>
        </p:spPr>
        <p:txBody>
          <a:bodyPr/>
          <a:lstStyle/>
          <a:p>
            <a:r>
              <a:rPr lang="de-DE" dirty="0"/>
              <a:t>Klimawandel – Wasserknappheit – Sanitärversorgung</a:t>
            </a:r>
          </a:p>
        </p:txBody>
      </p:sp>
      <p:sp>
        <p:nvSpPr>
          <p:cNvPr id="4" name="Foliennummernplatzhalter 3">
            <a:extLst>
              <a:ext uri="{FF2B5EF4-FFF2-40B4-BE49-F238E27FC236}">
                <a16:creationId xmlns:a16="http://schemas.microsoft.com/office/drawing/2014/main" id="{E22E22DD-F56A-4D89-979B-F103DA49B788}"/>
              </a:ext>
            </a:extLst>
          </p:cNvPr>
          <p:cNvSpPr>
            <a:spLocks noGrp="1"/>
          </p:cNvSpPr>
          <p:nvPr>
            <p:ph type="sldNum" sz="quarter" idx="11"/>
          </p:nvPr>
        </p:nvSpPr>
        <p:spPr>
          <a:xfrm>
            <a:off x="7351960" y="6459041"/>
            <a:ext cx="2743200" cy="287378"/>
          </a:xfrm>
        </p:spPr>
        <p:txBody>
          <a:bodyPr/>
          <a:lstStyle/>
          <a:p>
            <a:fld id="{DDF5A8BD-E949-4BEE-BC04-18DF6B43ADBB}" type="slidenum">
              <a:rPr lang="de-DE" smtClean="0"/>
              <a:pPr/>
              <a:t>2</a:t>
            </a:fld>
            <a:endParaRPr lang="de-DE"/>
          </a:p>
        </p:txBody>
      </p:sp>
      <p:sp>
        <p:nvSpPr>
          <p:cNvPr id="11" name="Textplatzhalter 10">
            <a:extLst>
              <a:ext uri="{FF2B5EF4-FFF2-40B4-BE49-F238E27FC236}">
                <a16:creationId xmlns:a16="http://schemas.microsoft.com/office/drawing/2014/main" id="{ED29DBD6-AA3D-48BE-80CD-749F82F0BFD1}"/>
              </a:ext>
            </a:extLst>
          </p:cNvPr>
          <p:cNvSpPr>
            <a:spLocks noGrp="1"/>
          </p:cNvSpPr>
          <p:nvPr>
            <p:ph type="body" sz="quarter" idx="15"/>
          </p:nvPr>
        </p:nvSpPr>
        <p:spPr>
          <a:xfrm>
            <a:off x="334963" y="1844674"/>
            <a:ext cx="11522075" cy="504077"/>
          </a:xfrm>
        </p:spPr>
        <p:txBody>
          <a:bodyPr/>
          <a:lstStyle/>
          <a:p>
            <a:r>
              <a:rPr lang="de-DE" dirty="0"/>
              <a:t>Weltbevölkerung: 8 Mrd. Menschen</a:t>
            </a:r>
          </a:p>
        </p:txBody>
      </p:sp>
      <p:pic>
        <p:nvPicPr>
          <p:cNvPr id="18" name="Picture 2" descr="msotw9_temp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69"/>
          <a:stretch/>
        </p:blipFill>
        <p:spPr bwMode="auto">
          <a:xfrm>
            <a:off x="334247" y="2596029"/>
            <a:ext cx="3585080" cy="235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254729" y="2561580"/>
            <a:ext cx="3649919" cy="237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ußzeilenplatzhalter 5">
            <a:extLst>
              <a:ext uri="{FF2B5EF4-FFF2-40B4-BE49-F238E27FC236}">
                <a16:creationId xmlns:a16="http://schemas.microsoft.com/office/drawing/2014/main" id="{988BE236-FA4F-DFF7-4001-FD2189BEC69F}"/>
              </a:ext>
            </a:extLst>
          </p:cNvPr>
          <p:cNvSpPr>
            <a:spLocks noGrp="1"/>
          </p:cNvSpPr>
          <p:nvPr>
            <p:ph type="ftr" sz="quarter" idx="10"/>
          </p:nvPr>
        </p:nvSpPr>
        <p:spPr/>
        <p:txBody>
          <a:bodyPr/>
          <a:lstStyle/>
          <a:p>
            <a:r>
              <a:rPr lang="de-DE"/>
              <a:t>MD111-WaSH, Johanna Kunz, 08.09.2023, Fachtagung der Deutschen Lions, Bonn</a:t>
            </a:r>
            <a:endParaRPr lang="de-DE" dirty="0"/>
          </a:p>
        </p:txBody>
      </p:sp>
    </p:spTree>
    <p:extLst>
      <p:ext uri="{BB962C8B-B14F-4D97-AF65-F5344CB8AC3E}">
        <p14:creationId xmlns:p14="http://schemas.microsoft.com/office/powerpoint/2010/main" val="3877977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89853" y="430167"/>
            <a:ext cx="8041497" cy="646331"/>
          </a:xfrm>
          <a:prstGeom prst="rect">
            <a:avLst/>
          </a:prstGeom>
        </p:spPr>
        <p:txBody>
          <a:bodyPr wrap="none">
            <a:spAutoFit/>
          </a:bodyPr>
          <a:lstStyle/>
          <a:p>
            <a:r>
              <a:rPr lang="de-DE" sz="3600" dirty="0"/>
              <a:t>SDG 6: WaSH – elementarer Baustein</a:t>
            </a:r>
          </a:p>
        </p:txBody>
      </p:sp>
      <p:pic>
        <p:nvPicPr>
          <p:cNvPr id="4" name="Grafik 3">
            <a:extLst>
              <a:ext uri="{FF2B5EF4-FFF2-40B4-BE49-F238E27FC236}">
                <a16:creationId xmlns:a16="http://schemas.microsoft.com/office/drawing/2014/main" id="{C068E989-C1A6-DF4A-BB7A-68616F99C068}"/>
              </a:ext>
            </a:extLst>
          </p:cNvPr>
          <p:cNvPicPr>
            <a:picLocks noChangeAspect="1"/>
          </p:cNvPicPr>
          <p:nvPr/>
        </p:nvPicPr>
        <p:blipFill rotWithShape="1">
          <a:blip r:embed="rId4">
            <a:extLst>
              <a:ext uri="{28A0092B-C50C-407E-A947-70E740481C1C}">
                <a14:useLocalDpi xmlns:a14="http://schemas.microsoft.com/office/drawing/2010/main"/>
              </a:ext>
            </a:extLst>
          </a:blip>
          <a:srcRect l="25402" t="9357" r="24907" b="5498"/>
          <a:stretch/>
        </p:blipFill>
        <p:spPr>
          <a:xfrm>
            <a:off x="2692447" y="1451611"/>
            <a:ext cx="6550506" cy="4800599"/>
          </a:xfrm>
          <a:prstGeom prst="rect">
            <a:avLst/>
          </a:prstGeom>
        </p:spPr>
      </p:pic>
      <p:sp>
        <p:nvSpPr>
          <p:cNvPr id="3" name="Textfeld 2">
            <a:extLst>
              <a:ext uri="{FF2B5EF4-FFF2-40B4-BE49-F238E27FC236}">
                <a16:creationId xmlns:a16="http://schemas.microsoft.com/office/drawing/2014/main" id="{E32161EB-2548-1D58-A071-2C5D3B4FD791}"/>
              </a:ext>
            </a:extLst>
          </p:cNvPr>
          <p:cNvSpPr txBox="1"/>
          <p:nvPr/>
        </p:nvSpPr>
        <p:spPr>
          <a:xfrm>
            <a:off x="9497961" y="5929741"/>
            <a:ext cx="2522242" cy="415498"/>
          </a:xfrm>
          <a:prstGeom prst="rect">
            <a:avLst/>
          </a:prstGeom>
          <a:noFill/>
        </p:spPr>
        <p:txBody>
          <a:bodyPr wrap="square" rtlCol="0">
            <a:spAutoFit/>
          </a:bodyPr>
          <a:lstStyle/>
          <a:p>
            <a:r>
              <a:rPr lang="en-US" sz="1050" dirty="0"/>
              <a:t>Azote for Stockholm Resilience Centre, Stockholm University CC BY-ND 3.0.</a:t>
            </a:r>
            <a:endParaRPr lang="de-DE" sz="1050" dirty="0"/>
          </a:p>
        </p:txBody>
      </p:sp>
      <p:sp>
        <p:nvSpPr>
          <p:cNvPr id="8" name="Fußzeilenplatzhalter 7">
            <a:extLst>
              <a:ext uri="{FF2B5EF4-FFF2-40B4-BE49-F238E27FC236}">
                <a16:creationId xmlns:a16="http://schemas.microsoft.com/office/drawing/2014/main" id="{CB6D0FA1-9D68-F0F9-EC88-A43E7329C11A}"/>
              </a:ext>
            </a:extLst>
          </p:cNvPr>
          <p:cNvSpPr>
            <a:spLocks noGrp="1"/>
          </p:cNvSpPr>
          <p:nvPr>
            <p:ph type="ftr" sz="quarter" idx="13"/>
          </p:nvPr>
        </p:nvSpPr>
        <p:spPr/>
        <p:txBody>
          <a:bodyPr/>
          <a:lstStyle/>
          <a:p>
            <a:r>
              <a:rPr lang="de-DE" dirty="0"/>
              <a:t>MD111-WaSH, Johanna Kunz, 08.09.2023, Fachtagung der Deutschen Lions, Bonn</a:t>
            </a:r>
          </a:p>
        </p:txBody>
      </p:sp>
      <p:sp>
        <p:nvSpPr>
          <p:cNvPr id="9" name="Foliennummernplatzhalter 8">
            <a:extLst>
              <a:ext uri="{FF2B5EF4-FFF2-40B4-BE49-F238E27FC236}">
                <a16:creationId xmlns:a16="http://schemas.microsoft.com/office/drawing/2014/main" id="{06A71D1F-A448-07C2-86D4-355444F0017D}"/>
              </a:ext>
            </a:extLst>
          </p:cNvPr>
          <p:cNvSpPr>
            <a:spLocks noGrp="1"/>
          </p:cNvSpPr>
          <p:nvPr>
            <p:ph type="sldNum" sz="quarter" idx="12"/>
          </p:nvPr>
        </p:nvSpPr>
        <p:spPr/>
        <p:txBody>
          <a:bodyPr/>
          <a:lstStyle/>
          <a:p>
            <a:fld id="{DDF5A8BD-E949-4BEE-BC04-18DF6B43ADBB}" type="slidenum">
              <a:rPr lang="de-DE" smtClean="0"/>
              <a:pPr/>
              <a:t>3</a:t>
            </a:fld>
            <a:endParaRPr lang="de-DE"/>
          </a:p>
        </p:txBody>
      </p:sp>
    </p:spTree>
    <p:custDataLst>
      <p:tags r:id="rId1"/>
    </p:custDataLst>
    <p:extLst>
      <p:ext uri="{BB962C8B-B14F-4D97-AF65-F5344CB8AC3E}">
        <p14:creationId xmlns:p14="http://schemas.microsoft.com/office/powerpoint/2010/main" val="328585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pierung 37"/>
          <p:cNvGrpSpPr/>
          <p:nvPr/>
        </p:nvGrpSpPr>
        <p:grpSpPr>
          <a:xfrm>
            <a:off x="449230" y="1442994"/>
            <a:ext cx="5786678" cy="2444894"/>
            <a:chOff x="449230" y="1442994"/>
            <a:chExt cx="5786678" cy="2444894"/>
          </a:xfrm>
        </p:grpSpPr>
        <p:sp>
          <p:nvSpPr>
            <p:cNvPr id="8" name="Puzzle1"/>
            <p:cNvSpPr>
              <a:spLocks noEditPoints="1" noChangeArrowheads="1"/>
            </p:cNvSpPr>
            <p:nvPr/>
          </p:nvSpPr>
          <p:spPr bwMode="auto">
            <a:xfrm>
              <a:off x="3394949" y="2222354"/>
              <a:ext cx="2840959" cy="166553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dirty="0"/>
            </a:p>
          </p:txBody>
        </p:sp>
        <p:pic>
          <p:nvPicPr>
            <p:cNvPr id="9" name="Bildplatzhalter 15">
              <a:extLst>
                <a:ext uri="{FF2B5EF4-FFF2-40B4-BE49-F238E27FC236}">
                  <a16:creationId xmlns:a16="http://schemas.microsoft.com/office/drawing/2014/main" id="{A098000C-411E-4E5D-A54E-95B5718F97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9230" y="1496556"/>
              <a:ext cx="2873239" cy="1921202"/>
            </a:xfrm>
            <a:prstGeom prst="rect">
              <a:avLst/>
            </a:prstGeom>
          </p:spPr>
        </p:pic>
        <p:sp>
          <p:nvSpPr>
            <p:cNvPr id="10" name="Textfeld 9"/>
            <p:cNvSpPr txBox="1"/>
            <p:nvPr/>
          </p:nvSpPr>
          <p:spPr>
            <a:xfrm>
              <a:off x="4368756" y="2848222"/>
              <a:ext cx="996811" cy="369332"/>
            </a:xfrm>
            <a:prstGeom prst="rect">
              <a:avLst/>
            </a:prstGeom>
            <a:noFill/>
          </p:spPr>
          <p:txBody>
            <a:bodyPr wrap="none" rtlCol="0">
              <a:spAutoFit/>
            </a:bodyPr>
            <a:lstStyle/>
            <a:p>
              <a:r>
                <a:rPr lang="en-US" b="1" dirty="0"/>
                <a:t>Wasser</a:t>
              </a:r>
            </a:p>
          </p:txBody>
        </p:sp>
        <p:cxnSp>
          <p:nvCxnSpPr>
            <p:cNvPr id="25" name="Gerade Verbindung 24"/>
            <p:cNvCxnSpPr>
              <a:stCxn id="9" idx="3"/>
              <a:endCxn id="10" idx="1"/>
            </p:cNvCxnSpPr>
            <p:nvPr/>
          </p:nvCxnSpPr>
          <p:spPr>
            <a:xfrm>
              <a:off x="3322469" y="2457157"/>
              <a:ext cx="1046287" cy="575731"/>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0E1BEEA4-0411-4C60-B1A0-BBE158989DE9}"/>
                </a:ext>
              </a:extLst>
            </p:cNvPr>
            <p:cNvSpPr txBox="1"/>
            <p:nvPr/>
          </p:nvSpPr>
          <p:spPr>
            <a:xfrm>
              <a:off x="791728" y="1442994"/>
              <a:ext cx="2399215" cy="1862048"/>
            </a:xfrm>
            <a:prstGeom prst="rect">
              <a:avLst/>
            </a:prstGeom>
            <a:noFill/>
          </p:spPr>
          <p:txBody>
            <a:bodyPr wrap="square" rtlCol="0">
              <a:spAutoFit/>
            </a:bodyPr>
            <a:lstStyle/>
            <a:p>
              <a:r>
                <a:rPr lang="de-DE" sz="11500" dirty="0">
                  <a:ln w="38100">
                    <a:solidFill>
                      <a:schemeClr val="bg1"/>
                    </a:solidFill>
                  </a:ln>
                  <a:noFill/>
                </a:rPr>
                <a:t>Wa</a:t>
              </a:r>
              <a:endParaRPr lang="de-DE" dirty="0">
                <a:ln w="38100">
                  <a:solidFill>
                    <a:schemeClr val="bg1"/>
                  </a:solidFill>
                </a:ln>
                <a:noFill/>
              </a:endParaRPr>
            </a:p>
          </p:txBody>
        </p:sp>
      </p:grpSp>
      <p:grpSp>
        <p:nvGrpSpPr>
          <p:cNvPr id="42" name="Gruppierung 41"/>
          <p:cNvGrpSpPr/>
          <p:nvPr/>
        </p:nvGrpSpPr>
        <p:grpSpPr>
          <a:xfrm>
            <a:off x="449230" y="3217554"/>
            <a:ext cx="5230106" cy="2793851"/>
            <a:chOff x="449230" y="3217554"/>
            <a:chExt cx="5230106" cy="2793851"/>
          </a:xfrm>
        </p:grpSpPr>
        <p:sp>
          <p:nvSpPr>
            <p:cNvPr id="7" name="Puzzle4"/>
            <p:cNvSpPr>
              <a:spLocks noEditPoints="1" noChangeArrowheads="1"/>
            </p:cNvSpPr>
            <p:nvPr/>
          </p:nvSpPr>
          <p:spPr bwMode="auto">
            <a:xfrm>
              <a:off x="3978737" y="3217554"/>
              <a:ext cx="1700599" cy="279385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12" name="Textfeld 11"/>
            <p:cNvSpPr txBox="1"/>
            <p:nvPr/>
          </p:nvSpPr>
          <p:spPr>
            <a:xfrm>
              <a:off x="4278888" y="3992128"/>
              <a:ext cx="1082348" cy="369332"/>
            </a:xfrm>
            <a:prstGeom prst="rect">
              <a:avLst/>
            </a:prstGeom>
            <a:noFill/>
          </p:spPr>
          <p:txBody>
            <a:bodyPr wrap="none" rtlCol="0">
              <a:spAutoFit/>
            </a:bodyPr>
            <a:lstStyle/>
            <a:p>
              <a:r>
                <a:rPr lang="en-US" b="1" dirty="0"/>
                <a:t>Hygiene</a:t>
              </a:r>
            </a:p>
          </p:txBody>
        </p:sp>
        <p:pic>
          <p:nvPicPr>
            <p:cNvPr id="14" name="Bildplatzhalter 12">
              <a:extLst>
                <a:ext uri="{FF2B5EF4-FFF2-40B4-BE49-F238E27FC236}">
                  <a16:creationId xmlns:a16="http://schemas.microsoft.com/office/drawing/2014/main" id="{94494313-82DD-4933-B632-D3935887ABA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9230" y="4008878"/>
              <a:ext cx="2886765" cy="1872275"/>
            </a:xfrm>
            <a:prstGeom prst="rect">
              <a:avLst/>
            </a:prstGeom>
          </p:spPr>
        </p:pic>
        <p:cxnSp>
          <p:nvCxnSpPr>
            <p:cNvPr id="27" name="Gerade Verbindung 26"/>
            <p:cNvCxnSpPr>
              <a:stCxn id="14" idx="3"/>
              <a:endCxn id="12" idx="1"/>
            </p:cNvCxnSpPr>
            <p:nvPr/>
          </p:nvCxnSpPr>
          <p:spPr>
            <a:xfrm flipV="1">
              <a:off x="3335995" y="4176794"/>
              <a:ext cx="942893" cy="768222"/>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D75360C1-DFB0-41B7-9DF9-7A79A210778D}"/>
                </a:ext>
              </a:extLst>
            </p:cNvPr>
            <p:cNvSpPr txBox="1"/>
            <p:nvPr/>
          </p:nvSpPr>
          <p:spPr>
            <a:xfrm>
              <a:off x="1281802" y="4019105"/>
              <a:ext cx="1434147" cy="1862048"/>
            </a:xfrm>
            <a:prstGeom prst="rect">
              <a:avLst/>
            </a:prstGeom>
            <a:noFill/>
          </p:spPr>
          <p:txBody>
            <a:bodyPr wrap="square" rtlCol="0">
              <a:spAutoFit/>
            </a:bodyPr>
            <a:lstStyle/>
            <a:p>
              <a:r>
                <a:rPr lang="de-DE" sz="11500" dirty="0">
                  <a:ln w="38100">
                    <a:solidFill>
                      <a:schemeClr val="bg1"/>
                    </a:solidFill>
                  </a:ln>
                  <a:noFill/>
                </a:rPr>
                <a:t>H</a:t>
              </a:r>
              <a:endParaRPr lang="de-DE" dirty="0">
                <a:ln w="38100">
                  <a:solidFill>
                    <a:schemeClr val="bg1"/>
                  </a:solidFill>
                </a:ln>
                <a:noFill/>
              </a:endParaRPr>
            </a:p>
          </p:txBody>
        </p:sp>
      </p:grpSp>
      <p:grpSp>
        <p:nvGrpSpPr>
          <p:cNvPr id="41" name="Gruppierung 40"/>
          <p:cNvGrpSpPr/>
          <p:nvPr/>
        </p:nvGrpSpPr>
        <p:grpSpPr>
          <a:xfrm>
            <a:off x="5548283" y="1310280"/>
            <a:ext cx="5833635" cy="2570430"/>
            <a:chOff x="5548283" y="1310280"/>
            <a:chExt cx="5833635" cy="2570430"/>
          </a:xfrm>
        </p:grpSpPr>
        <p:cxnSp>
          <p:nvCxnSpPr>
            <p:cNvPr id="18" name="Gerade Verbindung 17"/>
            <p:cNvCxnSpPr>
              <a:stCxn id="15" idx="1"/>
              <a:endCxn id="11" idx="3"/>
            </p:cNvCxnSpPr>
            <p:nvPr/>
          </p:nvCxnSpPr>
          <p:spPr>
            <a:xfrm flipH="1">
              <a:off x="7387248" y="2358917"/>
              <a:ext cx="760992" cy="220539"/>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nvGrpSpPr>
            <p:cNvPr id="39" name="Gruppierung 38"/>
            <p:cNvGrpSpPr/>
            <p:nvPr/>
          </p:nvGrpSpPr>
          <p:grpSpPr>
            <a:xfrm>
              <a:off x="5548283" y="1310280"/>
              <a:ext cx="5833635" cy="2570430"/>
              <a:chOff x="5548283" y="1325382"/>
              <a:chExt cx="5833635" cy="2570430"/>
            </a:xfrm>
          </p:grpSpPr>
          <p:sp>
            <p:nvSpPr>
              <p:cNvPr id="5" name="Puzzle3"/>
              <p:cNvSpPr>
                <a:spLocks noEditPoints="1" noChangeArrowheads="1"/>
              </p:cNvSpPr>
              <p:nvPr/>
            </p:nvSpPr>
            <p:spPr bwMode="auto">
              <a:xfrm>
                <a:off x="5584153" y="1496555"/>
                <a:ext cx="1767227" cy="2399257"/>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 name="Textfeld 10"/>
              <p:cNvSpPr txBox="1"/>
              <p:nvPr/>
            </p:nvSpPr>
            <p:spPr>
              <a:xfrm>
                <a:off x="5548283" y="2409892"/>
                <a:ext cx="1838965" cy="369332"/>
              </a:xfrm>
              <a:prstGeom prst="rect">
                <a:avLst/>
              </a:prstGeom>
              <a:noFill/>
            </p:spPr>
            <p:txBody>
              <a:bodyPr wrap="none" rtlCol="0">
                <a:spAutoFit/>
              </a:bodyPr>
              <a:lstStyle/>
              <a:p>
                <a:r>
                  <a:rPr lang="en-US" b="1" dirty="0" err="1"/>
                  <a:t>Sanitäranlagen</a:t>
                </a:r>
                <a:endParaRPr lang="en-US" b="1" dirty="0"/>
              </a:p>
            </p:txBody>
          </p:sp>
          <p:pic>
            <p:nvPicPr>
              <p:cNvPr id="15" name="Bildplatzhalter 13">
                <a:extLst>
                  <a:ext uri="{FF2B5EF4-FFF2-40B4-BE49-F238E27FC236}">
                    <a16:creationId xmlns:a16="http://schemas.microsoft.com/office/drawing/2014/main" id="{6727899B-B324-40E0-ACE3-60D572194B3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148240" y="1325382"/>
                <a:ext cx="3233678" cy="2097273"/>
              </a:xfrm>
              <a:prstGeom prst="rect">
                <a:avLst/>
              </a:prstGeom>
            </p:spPr>
          </p:pic>
          <p:sp>
            <p:nvSpPr>
              <p:cNvPr id="34" name="Textfeld 33">
                <a:extLst>
                  <a:ext uri="{FF2B5EF4-FFF2-40B4-BE49-F238E27FC236}">
                    <a16:creationId xmlns:a16="http://schemas.microsoft.com/office/drawing/2014/main" id="{9D2861DE-0B7A-4666-BC5B-3BADF8980185}"/>
                  </a:ext>
                </a:extLst>
              </p:cNvPr>
              <p:cNvSpPr txBox="1"/>
              <p:nvPr/>
            </p:nvSpPr>
            <p:spPr>
              <a:xfrm>
                <a:off x="9194527" y="1513024"/>
                <a:ext cx="1434147" cy="1862048"/>
              </a:xfrm>
              <a:prstGeom prst="rect">
                <a:avLst/>
              </a:prstGeom>
              <a:noFill/>
            </p:spPr>
            <p:txBody>
              <a:bodyPr wrap="square" rtlCol="0">
                <a:spAutoFit/>
              </a:bodyPr>
              <a:lstStyle/>
              <a:p>
                <a:r>
                  <a:rPr lang="de-DE" sz="11500" dirty="0">
                    <a:ln w="38100">
                      <a:solidFill>
                        <a:schemeClr val="bg1"/>
                      </a:solidFill>
                    </a:ln>
                    <a:noFill/>
                  </a:rPr>
                  <a:t>S</a:t>
                </a:r>
                <a:endParaRPr lang="de-DE" dirty="0">
                  <a:ln w="38100">
                    <a:solidFill>
                      <a:schemeClr val="bg1"/>
                    </a:solidFill>
                  </a:ln>
                  <a:noFill/>
                </a:endParaRPr>
              </a:p>
            </p:txBody>
          </p:sp>
        </p:grpSp>
      </p:grpSp>
      <p:grpSp>
        <p:nvGrpSpPr>
          <p:cNvPr id="40" name="Gruppierung 39"/>
          <p:cNvGrpSpPr/>
          <p:nvPr/>
        </p:nvGrpSpPr>
        <p:grpSpPr>
          <a:xfrm>
            <a:off x="5070166" y="3048277"/>
            <a:ext cx="6311752" cy="3093351"/>
            <a:chOff x="5070166" y="3048277"/>
            <a:chExt cx="6311752" cy="3093351"/>
          </a:xfrm>
        </p:grpSpPr>
        <p:sp>
          <p:nvSpPr>
            <p:cNvPr id="6" name="Puzzle2"/>
            <p:cNvSpPr>
              <a:spLocks noEditPoints="1" noChangeArrowheads="1"/>
            </p:cNvSpPr>
            <p:nvPr/>
          </p:nvSpPr>
          <p:spPr bwMode="auto">
            <a:xfrm>
              <a:off x="5070166" y="3244494"/>
              <a:ext cx="2820583" cy="2185321"/>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Textfeld 12"/>
            <p:cNvSpPr txBox="1"/>
            <p:nvPr/>
          </p:nvSpPr>
          <p:spPr>
            <a:xfrm>
              <a:off x="5682936" y="3798048"/>
              <a:ext cx="1569660" cy="923330"/>
            </a:xfrm>
            <a:prstGeom prst="rect">
              <a:avLst/>
            </a:prstGeom>
            <a:noFill/>
          </p:spPr>
          <p:txBody>
            <a:bodyPr wrap="none" rtlCol="0">
              <a:spAutoFit/>
            </a:bodyPr>
            <a:lstStyle/>
            <a:p>
              <a:pPr algn="ctr"/>
              <a:r>
                <a:rPr lang="en-US" b="1" dirty="0"/>
                <a:t>Capacity</a:t>
              </a:r>
            </a:p>
            <a:p>
              <a:pPr algn="ctr"/>
              <a:r>
                <a:rPr lang="en-US" b="1" dirty="0"/>
                <a:t>Building,</a:t>
              </a:r>
            </a:p>
            <a:p>
              <a:pPr algn="ctr"/>
              <a:r>
                <a:rPr lang="en-US" b="1" dirty="0" err="1"/>
                <a:t>Partizipation</a:t>
              </a:r>
              <a:endParaRPr lang="en-US" b="1" dirty="0"/>
            </a:p>
          </p:txBody>
        </p:sp>
        <p:pic>
          <p:nvPicPr>
            <p:cNvPr id="16" name="Bild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09854" y="3687580"/>
              <a:ext cx="3272064" cy="2454048"/>
            </a:xfrm>
            <a:prstGeom prst="rect">
              <a:avLst/>
            </a:prstGeom>
          </p:spPr>
        </p:pic>
        <p:cxnSp>
          <p:nvCxnSpPr>
            <p:cNvPr id="20" name="Gerade Verbindung 19"/>
            <p:cNvCxnSpPr>
              <a:stCxn id="16" idx="1"/>
            </p:cNvCxnSpPr>
            <p:nvPr/>
          </p:nvCxnSpPr>
          <p:spPr>
            <a:xfrm flipH="1" flipV="1">
              <a:off x="7231626" y="4392238"/>
              <a:ext cx="878228" cy="522366"/>
            </a:xfrm>
            <a:prstGeom prst="line">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9D2861DE-0B7A-4666-BC5B-3BADF8980185}"/>
                </a:ext>
              </a:extLst>
            </p:cNvPr>
            <p:cNvSpPr txBox="1"/>
            <p:nvPr/>
          </p:nvSpPr>
          <p:spPr>
            <a:xfrm>
              <a:off x="8592159" y="3983580"/>
              <a:ext cx="2537395" cy="1862048"/>
            </a:xfrm>
            <a:prstGeom prst="rect">
              <a:avLst/>
            </a:prstGeom>
            <a:noFill/>
          </p:spPr>
          <p:txBody>
            <a:bodyPr wrap="square" rtlCol="0">
              <a:spAutoFit/>
            </a:bodyPr>
            <a:lstStyle/>
            <a:p>
              <a:r>
                <a:rPr lang="de-DE" sz="11500" dirty="0">
                  <a:ln w="38100">
                    <a:solidFill>
                      <a:schemeClr val="bg1"/>
                    </a:solidFill>
                  </a:ln>
                  <a:noFill/>
                </a:rPr>
                <a:t>CB</a:t>
              </a:r>
              <a:endParaRPr lang="de-DE" dirty="0">
                <a:ln w="38100">
                  <a:solidFill>
                    <a:schemeClr val="bg1"/>
                  </a:solidFill>
                </a:ln>
                <a:noFill/>
              </a:endParaRPr>
            </a:p>
          </p:txBody>
        </p:sp>
        <p:sp>
          <p:nvSpPr>
            <p:cNvPr id="37" name="Textfeld 36">
              <a:extLst>
                <a:ext uri="{FF2B5EF4-FFF2-40B4-BE49-F238E27FC236}">
                  <a16:creationId xmlns:a16="http://schemas.microsoft.com/office/drawing/2014/main" id="{9D2861DE-0B7A-4666-BC5B-3BADF8980185}"/>
                </a:ext>
              </a:extLst>
            </p:cNvPr>
            <p:cNvSpPr txBox="1"/>
            <p:nvPr/>
          </p:nvSpPr>
          <p:spPr>
            <a:xfrm>
              <a:off x="9189701" y="3048277"/>
              <a:ext cx="1434147" cy="1862048"/>
            </a:xfrm>
            <a:prstGeom prst="rect">
              <a:avLst/>
            </a:prstGeom>
            <a:noFill/>
          </p:spPr>
          <p:txBody>
            <a:bodyPr wrap="square" rtlCol="0">
              <a:spAutoFit/>
            </a:bodyPr>
            <a:lstStyle/>
            <a:p>
              <a:r>
                <a:rPr lang="de-DE" sz="11500" dirty="0">
                  <a:ln w="38100">
                    <a:solidFill>
                      <a:schemeClr val="bg1"/>
                    </a:solidFill>
                  </a:ln>
                  <a:noFill/>
                </a:rPr>
                <a:t>+</a:t>
              </a:r>
              <a:endParaRPr lang="de-DE" dirty="0">
                <a:ln w="38100">
                  <a:solidFill>
                    <a:schemeClr val="bg1"/>
                  </a:solidFill>
                </a:ln>
                <a:noFill/>
              </a:endParaRPr>
            </a:p>
          </p:txBody>
        </p:sp>
      </p:grpSp>
      <p:sp>
        <p:nvSpPr>
          <p:cNvPr id="2" name="Rechteck 1"/>
          <p:cNvSpPr/>
          <p:nvPr/>
        </p:nvSpPr>
        <p:spPr>
          <a:xfrm>
            <a:off x="389853" y="430167"/>
            <a:ext cx="4014817" cy="646331"/>
          </a:xfrm>
          <a:prstGeom prst="rect">
            <a:avLst/>
          </a:prstGeom>
        </p:spPr>
        <p:txBody>
          <a:bodyPr wrap="none">
            <a:spAutoFit/>
          </a:bodyPr>
          <a:lstStyle/>
          <a:p>
            <a:r>
              <a:rPr lang="de-DE" sz="3600" dirty="0"/>
              <a:t>Module von WaSH</a:t>
            </a:r>
          </a:p>
        </p:txBody>
      </p:sp>
      <p:sp>
        <p:nvSpPr>
          <p:cNvPr id="19" name="Foliennummernplatzhalter 18">
            <a:extLst>
              <a:ext uri="{FF2B5EF4-FFF2-40B4-BE49-F238E27FC236}">
                <a16:creationId xmlns:a16="http://schemas.microsoft.com/office/drawing/2014/main" id="{1C182C52-7813-9E6E-1C87-AD2671A4DE14}"/>
              </a:ext>
            </a:extLst>
          </p:cNvPr>
          <p:cNvSpPr>
            <a:spLocks noGrp="1"/>
          </p:cNvSpPr>
          <p:nvPr>
            <p:ph type="sldNum" sz="quarter" idx="12"/>
          </p:nvPr>
        </p:nvSpPr>
        <p:spPr/>
        <p:txBody>
          <a:bodyPr/>
          <a:lstStyle/>
          <a:p>
            <a:fld id="{DDF5A8BD-E949-4BEE-BC04-18DF6B43ADBB}" type="slidenum">
              <a:rPr lang="de-DE" smtClean="0"/>
              <a:pPr/>
              <a:t>4</a:t>
            </a:fld>
            <a:endParaRPr lang="de-DE"/>
          </a:p>
        </p:txBody>
      </p:sp>
      <p:sp>
        <p:nvSpPr>
          <p:cNvPr id="21" name="Fußzeilenplatzhalter 7">
            <a:extLst>
              <a:ext uri="{FF2B5EF4-FFF2-40B4-BE49-F238E27FC236}">
                <a16:creationId xmlns:a16="http://schemas.microsoft.com/office/drawing/2014/main" id="{4A3203C5-0016-2FB2-D20C-579DD1CC81AB}"/>
              </a:ext>
            </a:extLst>
          </p:cNvPr>
          <p:cNvSpPr>
            <a:spLocks noGrp="1"/>
          </p:cNvSpPr>
          <p:nvPr>
            <p:ph type="ftr" sz="quarter" idx="13"/>
          </p:nvPr>
        </p:nvSpPr>
        <p:spPr>
          <a:xfrm>
            <a:off x="334962" y="6459041"/>
            <a:ext cx="5341929" cy="287378"/>
          </a:xfrm>
        </p:spPr>
        <p:txBody>
          <a:bodyPr/>
          <a:lstStyle/>
          <a:p>
            <a:r>
              <a:rPr lang="de-DE" dirty="0"/>
              <a:t>MD111-WaSH, Johanna Kunz, 08.09.2023, Fachtagung der Deutschen Lions, Bonn</a:t>
            </a:r>
          </a:p>
        </p:txBody>
      </p:sp>
    </p:spTree>
    <p:custDataLst>
      <p:tags r:id="rId1"/>
    </p:custDataLst>
    <p:extLst>
      <p:ext uri="{BB962C8B-B14F-4D97-AF65-F5344CB8AC3E}">
        <p14:creationId xmlns:p14="http://schemas.microsoft.com/office/powerpoint/2010/main" val="1152966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B7F0B-E8BB-A8D0-C229-24F18E196D0D}"/>
              </a:ext>
            </a:extLst>
          </p:cNvPr>
          <p:cNvSpPr>
            <a:spLocks noGrp="1"/>
          </p:cNvSpPr>
          <p:nvPr>
            <p:ph type="title"/>
          </p:nvPr>
        </p:nvSpPr>
        <p:spPr/>
        <p:txBody>
          <a:bodyPr/>
          <a:lstStyle/>
          <a:p>
            <a:r>
              <a:rPr lang="de-DE" dirty="0"/>
              <a:t>Projektziel: Almosen – Eigenständigkeit </a:t>
            </a:r>
          </a:p>
        </p:txBody>
      </p:sp>
      <p:sp>
        <p:nvSpPr>
          <p:cNvPr id="14" name="Inhaltsplatzhalter 13">
            <a:extLst>
              <a:ext uri="{FF2B5EF4-FFF2-40B4-BE49-F238E27FC236}">
                <a16:creationId xmlns:a16="http://schemas.microsoft.com/office/drawing/2014/main" id="{B40DCBC7-69A0-4B1F-8DD7-47EA7990371E}"/>
              </a:ext>
            </a:extLst>
          </p:cNvPr>
          <p:cNvSpPr>
            <a:spLocks noGrp="1"/>
          </p:cNvSpPr>
          <p:nvPr>
            <p:ph idx="1"/>
          </p:nvPr>
        </p:nvSpPr>
        <p:spPr>
          <a:xfrm>
            <a:off x="334963" y="1844675"/>
            <a:ext cx="10284911" cy="4285159"/>
          </a:xfrm>
          <a:prstGeom prst="rect">
            <a:avLst/>
          </a:prstGeom>
        </p:spPr>
        <p:txBody>
          <a:bodyPr/>
          <a:lstStyle/>
          <a:p>
            <a:pPr>
              <a:buFont typeface="Arial" panose="020B0604020202020204" pitchFamily="34" charset="0"/>
              <a:buChar char="•"/>
            </a:pPr>
            <a:r>
              <a:rPr lang="de-DE" sz="2800" dirty="0"/>
              <a:t>Verbesserung der Lebensbedingungen + Gesundheit</a:t>
            </a:r>
          </a:p>
          <a:p>
            <a:pPr marL="314325" lvl="1" indent="0">
              <a:buNone/>
            </a:pPr>
            <a:r>
              <a:rPr lang="de-DE" sz="2400" dirty="0"/>
              <a:t>durch:</a:t>
            </a:r>
          </a:p>
          <a:p>
            <a:pPr lvl="1">
              <a:buClr>
                <a:schemeClr val="accent1"/>
              </a:buClr>
              <a:buFont typeface="Arial" panose="020B0604020202020204" pitchFamily="34" charset="0"/>
              <a:buChar char="•"/>
            </a:pPr>
            <a:r>
              <a:rPr lang="de-DE" sz="2400" dirty="0"/>
              <a:t>Sauberes Trinkwasser, menschenwürdige Sanitär- und Hygieneinfrastruktur </a:t>
            </a:r>
          </a:p>
          <a:p>
            <a:pPr lvl="1">
              <a:buClr>
                <a:srgbClr val="FFC000"/>
              </a:buClr>
              <a:buFont typeface="Arial" panose="020B0604020202020204" pitchFamily="34" charset="0"/>
              <a:buChar char="•"/>
            </a:pPr>
            <a:r>
              <a:rPr lang="de-DE" sz="2400" dirty="0"/>
              <a:t>Wissensaufbau in den Familien zu Haushaltshygiene, Nutzung von Toiletten, persönliche Hygiene, Menstruationshygiene </a:t>
            </a:r>
          </a:p>
          <a:p>
            <a:pPr marL="314325" lvl="1" indent="0">
              <a:buClr>
                <a:schemeClr val="accent1"/>
              </a:buClr>
              <a:buNone/>
            </a:pPr>
            <a:r>
              <a:rPr lang="de-DE" sz="2400" dirty="0"/>
              <a:t>und</a:t>
            </a:r>
          </a:p>
          <a:p>
            <a:pPr lvl="1">
              <a:buClr>
                <a:schemeClr val="accent1"/>
              </a:buClr>
              <a:buFont typeface="Arial" panose="020B0604020202020204" pitchFamily="34" charset="0"/>
              <a:buChar char="•"/>
            </a:pPr>
            <a:r>
              <a:rPr lang="de-DE" sz="2400" dirty="0"/>
              <a:t>WaSH-Komitees in Gemeinden – Verwaltung und Instandhaltung</a:t>
            </a:r>
          </a:p>
          <a:p>
            <a:pPr lvl="1">
              <a:buClr>
                <a:schemeClr val="accent1"/>
              </a:buClr>
              <a:buFont typeface="Arial" panose="020B0604020202020204" pitchFamily="34" charset="0"/>
              <a:buChar char="•"/>
            </a:pPr>
            <a:r>
              <a:rPr lang="de-DE" sz="2400" dirty="0"/>
              <a:t>Gleichberechtigung – Erwerbsmöglichkeiten für Frauen</a:t>
            </a:r>
          </a:p>
          <a:p>
            <a:pPr lvl="1">
              <a:buClr>
                <a:schemeClr val="accent1"/>
              </a:buClr>
              <a:buFont typeface="Arial" panose="020B0604020202020204" pitchFamily="34" charset="0"/>
              <a:buChar char="•"/>
            </a:pPr>
            <a:r>
              <a:rPr lang="de-DE" sz="2400" dirty="0"/>
              <a:t>Landwirtschaft – Verbesserte Ernte und Einkommen durch nachhaltiges Wassermanagement</a:t>
            </a:r>
          </a:p>
          <a:p>
            <a:pPr lvl="1">
              <a:buClr>
                <a:schemeClr val="accent1"/>
              </a:buClr>
              <a:buFont typeface="Arial" panose="020B0604020202020204" pitchFamily="34" charset="0"/>
              <a:buChar char="•"/>
            </a:pPr>
            <a:endParaRPr lang="de-DE" sz="2400" dirty="0"/>
          </a:p>
        </p:txBody>
      </p:sp>
      <p:sp>
        <p:nvSpPr>
          <p:cNvPr id="8" name="Foliennummernplatzhalter 2">
            <a:extLst>
              <a:ext uri="{FF2B5EF4-FFF2-40B4-BE49-F238E27FC236}">
                <a16:creationId xmlns:a16="http://schemas.microsoft.com/office/drawing/2014/main" id="{B0C26925-84FE-EF41-9B22-2A2C3F307CA5}"/>
              </a:ext>
            </a:extLst>
          </p:cNvPr>
          <p:cNvSpPr txBox="1">
            <a:spLocks/>
          </p:cNvSpPr>
          <p:nvPr/>
        </p:nvSpPr>
        <p:spPr>
          <a:xfrm>
            <a:off x="9954062" y="6430902"/>
            <a:ext cx="351019"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cxnSp>
        <p:nvCxnSpPr>
          <p:cNvPr id="9" name="Gerader Verbinder 8">
            <a:extLst>
              <a:ext uri="{FF2B5EF4-FFF2-40B4-BE49-F238E27FC236}">
                <a16:creationId xmlns:a16="http://schemas.microsoft.com/office/drawing/2014/main" id="{953FD952-5725-C0C5-CDD7-5598A17C34E0}"/>
              </a:ext>
            </a:extLst>
          </p:cNvPr>
          <p:cNvCxnSpPr/>
          <p:nvPr/>
        </p:nvCxnSpPr>
        <p:spPr>
          <a:xfrm>
            <a:off x="2664542" y="737419"/>
            <a:ext cx="1868129" cy="628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3BE6A35F-B79E-00F3-05A4-15AE95087EBC}"/>
              </a:ext>
            </a:extLst>
          </p:cNvPr>
          <p:cNvCxnSpPr>
            <a:cxnSpLocks/>
          </p:cNvCxnSpPr>
          <p:nvPr/>
        </p:nvCxnSpPr>
        <p:spPr>
          <a:xfrm flipV="1">
            <a:off x="2639959" y="712834"/>
            <a:ext cx="1868129" cy="628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Grafik 2" descr="Muskulöser Arm mit einfarbiger Füllung">
            <a:extLst>
              <a:ext uri="{FF2B5EF4-FFF2-40B4-BE49-F238E27FC236}">
                <a16:creationId xmlns:a16="http://schemas.microsoft.com/office/drawing/2014/main" id="{27E8D959-4883-531B-12B4-879D828B625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42637" y="4163716"/>
            <a:ext cx="914400" cy="914400"/>
          </a:xfrm>
          <a:prstGeom prst="rect">
            <a:avLst/>
          </a:prstGeom>
        </p:spPr>
      </p:pic>
      <p:pic>
        <p:nvPicPr>
          <p:cNvPr id="5" name="Grafik 4" descr="Chat mit einfarbiger Füllung">
            <a:extLst>
              <a:ext uri="{FF2B5EF4-FFF2-40B4-BE49-F238E27FC236}">
                <a16:creationId xmlns:a16="http://schemas.microsoft.com/office/drawing/2014/main" id="{E2903914-C672-7D49-2E79-E7E5C882267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00560" y="5218964"/>
            <a:ext cx="914400" cy="914400"/>
          </a:xfrm>
          <a:prstGeom prst="rect">
            <a:avLst/>
          </a:prstGeom>
        </p:spPr>
      </p:pic>
      <p:pic>
        <p:nvPicPr>
          <p:cNvPr id="7" name="Grafik 6" descr="Gebäudesteinmauer mit einfarbiger Füllung">
            <a:extLst>
              <a:ext uri="{FF2B5EF4-FFF2-40B4-BE49-F238E27FC236}">
                <a16:creationId xmlns:a16="http://schemas.microsoft.com/office/drawing/2014/main" id="{02C8B1BE-4E8D-5510-7273-17643ED2D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42637" y="2080010"/>
            <a:ext cx="914400" cy="914400"/>
          </a:xfrm>
          <a:prstGeom prst="rect">
            <a:avLst/>
          </a:prstGeom>
        </p:spPr>
      </p:pic>
      <p:pic>
        <p:nvPicPr>
          <p:cNvPr id="12" name="Grafik 11" descr="Gute Idee mit einfarbiger Füllung">
            <a:extLst>
              <a:ext uri="{FF2B5EF4-FFF2-40B4-BE49-F238E27FC236}">
                <a16:creationId xmlns:a16="http://schemas.microsoft.com/office/drawing/2014/main" id="{B1452AB7-1437-D743-A562-2DE4F04B04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0560" y="3192287"/>
            <a:ext cx="914400" cy="914400"/>
          </a:xfrm>
          <a:prstGeom prst="rect">
            <a:avLst/>
          </a:prstGeom>
        </p:spPr>
      </p:pic>
      <p:sp>
        <p:nvSpPr>
          <p:cNvPr id="17" name="Foliennummernplatzhalter 16">
            <a:extLst>
              <a:ext uri="{FF2B5EF4-FFF2-40B4-BE49-F238E27FC236}">
                <a16:creationId xmlns:a16="http://schemas.microsoft.com/office/drawing/2014/main" id="{D4F502F5-E977-AAD3-3531-C99CDF1E98EE}"/>
              </a:ext>
            </a:extLst>
          </p:cNvPr>
          <p:cNvSpPr>
            <a:spLocks noGrp="1"/>
          </p:cNvSpPr>
          <p:nvPr>
            <p:ph type="sldNum" sz="quarter" idx="12"/>
          </p:nvPr>
        </p:nvSpPr>
        <p:spPr/>
        <p:txBody>
          <a:bodyPr/>
          <a:lstStyle/>
          <a:p>
            <a:fld id="{DDF5A8BD-E949-4BEE-BC04-18DF6B43ADBB}" type="slidenum">
              <a:rPr lang="de-DE" smtClean="0"/>
              <a:pPr/>
              <a:t>5</a:t>
            </a:fld>
            <a:endParaRPr lang="de-DE" dirty="0"/>
          </a:p>
        </p:txBody>
      </p:sp>
      <p:sp>
        <p:nvSpPr>
          <p:cNvPr id="18" name="Fußzeilenplatzhalter 7">
            <a:extLst>
              <a:ext uri="{FF2B5EF4-FFF2-40B4-BE49-F238E27FC236}">
                <a16:creationId xmlns:a16="http://schemas.microsoft.com/office/drawing/2014/main" id="{F9360EBE-8B81-7274-B88F-4B340E088C22}"/>
              </a:ext>
            </a:extLst>
          </p:cNvPr>
          <p:cNvSpPr>
            <a:spLocks noGrp="1"/>
          </p:cNvSpPr>
          <p:nvPr>
            <p:ph type="ftr" sz="quarter" idx="13"/>
          </p:nvPr>
        </p:nvSpPr>
        <p:spPr>
          <a:xfrm>
            <a:off x="334962" y="6459041"/>
            <a:ext cx="5341929" cy="287378"/>
          </a:xfrm>
        </p:spPr>
        <p:txBody>
          <a:bodyPr/>
          <a:lstStyle/>
          <a:p>
            <a:r>
              <a:rPr lang="de-DE" dirty="0"/>
              <a:t>MD111-WaSH, Johanna Kunz, 08.09.2023, Fachtagung der Deutschen Lions, Bonn</a:t>
            </a:r>
          </a:p>
        </p:txBody>
      </p:sp>
    </p:spTree>
    <p:extLst>
      <p:ext uri="{BB962C8B-B14F-4D97-AF65-F5344CB8AC3E}">
        <p14:creationId xmlns:p14="http://schemas.microsoft.com/office/powerpoint/2010/main" val="1536234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FC12A5-8E9A-E048-A523-710ACEF0FC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9732" y="2339852"/>
            <a:ext cx="1806792" cy="2445233"/>
          </a:xfrm>
          <a:prstGeom prst="rect">
            <a:avLst/>
          </a:prstGeom>
        </p:spPr>
      </p:pic>
      <p:sp>
        <p:nvSpPr>
          <p:cNvPr id="8" name="Textfeld 7">
            <a:extLst>
              <a:ext uri="{FF2B5EF4-FFF2-40B4-BE49-F238E27FC236}">
                <a16:creationId xmlns:a16="http://schemas.microsoft.com/office/drawing/2014/main" id="{FE4346BA-C421-CD4E-98FB-0C5B0B34AED1}"/>
              </a:ext>
            </a:extLst>
          </p:cNvPr>
          <p:cNvSpPr txBox="1"/>
          <p:nvPr/>
        </p:nvSpPr>
        <p:spPr>
          <a:xfrm>
            <a:off x="2547308" y="3383161"/>
            <a:ext cx="609600" cy="923330"/>
          </a:xfrm>
          <a:prstGeom prst="rect">
            <a:avLst/>
          </a:prstGeom>
          <a:noFill/>
        </p:spPr>
        <p:txBody>
          <a:bodyPr wrap="square" rtlCol="0">
            <a:spAutoFit/>
          </a:bodyPr>
          <a:lstStyle/>
          <a:p>
            <a:r>
              <a:rPr lang="de-DE" sz="5400" b="1" dirty="0"/>
              <a:t>+</a:t>
            </a:r>
          </a:p>
        </p:txBody>
      </p:sp>
      <p:pic>
        <p:nvPicPr>
          <p:cNvPr id="9" name="Grafik 8">
            <a:extLst>
              <a:ext uri="{FF2B5EF4-FFF2-40B4-BE49-F238E27FC236}">
                <a16:creationId xmlns:a16="http://schemas.microsoft.com/office/drawing/2014/main" id="{F1799B1E-1D00-7D45-8F69-FFD87569108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58342" y="2593572"/>
            <a:ext cx="2453426" cy="2161351"/>
          </a:xfrm>
          <a:prstGeom prst="rect">
            <a:avLst/>
          </a:prstGeom>
        </p:spPr>
      </p:pic>
      <p:sp>
        <p:nvSpPr>
          <p:cNvPr id="12" name="Textfeld 11">
            <a:extLst>
              <a:ext uri="{FF2B5EF4-FFF2-40B4-BE49-F238E27FC236}">
                <a16:creationId xmlns:a16="http://schemas.microsoft.com/office/drawing/2014/main" id="{E06A7476-707E-4542-B3B1-96901610C8DF}"/>
              </a:ext>
            </a:extLst>
          </p:cNvPr>
          <p:cNvSpPr txBox="1"/>
          <p:nvPr/>
        </p:nvSpPr>
        <p:spPr>
          <a:xfrm>
            <a:off x="6234545" y="3291841"/>
            <a:ext cx="615142" cy="923330"/>
          </a:xfrm>
          <a:prstGeom prst="rect">
            <a:avLst/>
          </a:prstGeom>
          <a:noFill/>
        </p:spPr>
        <p:txBody>
          <a:bodyPr wrap="square" rtlCol="0">
            <a:spAutoFit/>
          </a:bodyPr>
          <a:lstStyle/>
          <a:p>
            <a:r>
              <a:rPr lang="de-DE" sz="5400" b="1" dirty="0"/>
              <a:t>=</a:t>
            </a:r>
          </a:p>
        </p:txBody>
      </p:sp>
      <p:sp>
        <p:nvSpPr>
          <p:cNvPr id="3" name="Textfeld 2">
            <a:extLst>
              <a:ext uri="{FF2B5EF4-FFF2-40B4-BE49-F238E27FC236}">
                <a16:creationId xmlns:a16="http://schemas.microsoft.com/office/drawing/2014/main" id="{671B2979-167A-9D41-9637-D43691348475}"/>
              </a:ext>
            </a:extLst>
          </p:cNvPr>
          <p:cNvSpPr txBox="1"/>
          <p:nvPr/>
        </p:nvSpPr>
        <p:spPr>
          <a:xfrm>
            <a:off x="7194883" y="3296652"/>
            <a:ext cx="4398961" cy="830997"/>
          </a:xfrm>
          <a:prstGeom prst="rect">
            <a:avLst/>
          </a:prstGeom>
          <a:noFill/>
        </p:spPr>
        <p:txBody>
          <a:bodyPr wrap="none" rtlCol="0">
            <a:spAutoFit/>
          </a:bodyPr>
          <a:lstStyle/>
          <a:p>
            <a:r>
              <a:rPr lang="de-DE" sz="4800" b="1" dirty="0">
                <a:solidFill>
                  <a:schemeClr val="bg1"/>
                </a:solidFill>
              </a:rPr>
              <a:t>Nachhaltigkeit</a:t>
            </a:r>
          </a:p>
        </p:txBody>
      </p:sp>
      <p:pic>
        <p:nvPicPr>
          <p:cNvPr id="7" name="Grafik 6">
            <a:extLst>
              <a:ext uri="{FF2B5EF4-FFF2-40B4-BE49-F238E27FC236}">
                <a16:creationId xmlns:a16="http://schemas.microsoft.com/office/drawing/2014/main" id="{175EF8A3-494A-4E10-BF35-FD31382D58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3797" y="1442748"/>
            <a:ext cx="4714798" cy="4518148"/>
          </a:xfrm>
          <a:prstGeom prst="rect">
            <a:avLst/>
          </a:prstGeom>
        </p:spPr>
      </p:pic>
      <p:sp>
        <p:nvSpPr>
          <p:cNvPr id="11" name="Titel 10">
            <a:extLst>
              <a:ext uri="{FF2B5EF4-FFF2-40B4-BE49-F238E27FC236}">
                <a16:creationId xmlns:a16="http://schemas.microsoft.com/office/drawing/2014/main" id="{65455169-5652-005A-C008-D5E72013DDD4}"/>
              </a:ext>
            </a:extLst>
          </p:cNvPr>
          <p:cNvSpPr>
            <a:spLocks noGrp="1"/>
          </p:cNvSpPr>
          <p:nvPr>
            <p:ph type="title"/>
          </p:nvPr>
        </p:nvSpPr>
        <p:spPr/>
        <p:txBody>
          <a:bodyPr/>
          <a:lstStyle/>
          <a:p>
            <a:r>
              <a:rPr lang="de-DE" sz="3600" dirty="0"/>
              <a:t>Projektziel: Nachhaltigkeit</a:t>
            </a:r>
            <a:endParaRPr lang="de-DE" dirty="0"/>
          </a:p>
        </p:txBody>
      </p:sp>
      <p:sp>
        <p:nvSpPr>
          <p:cNvPr id="10" name="Foliennummernplatzhalter 9">
            <a:extLst>
              <a:ext uri="{FF2B5EF4-FFF2-40B4-BE49-F238E27FC236}">
                <a16:creationId xmlns:a16="http://schemas.microsoft.com/office/drawing/2014/main" id="{EB2EBCB9-7ECF-5531-1413-287A518FAA8E}"/>
              </a:ext>
            </a:extLst>
          </p:cNvPr>
          <p:cNvSpPr>
            <a:spLocks noGrp="1"/>
          </p:cNvSpPr>
          <p:nvPr>
            <p:ph type="sldNum" sz="quarter" idx="12"/>
          </p:nvPr>
        </p:nvSpPr>
        <p:spPr/>
        <p:txBody>
          <a:bodyPr/>
          <a:lstStyle/>
          <a:p>
            <a:fld id="{DDF5A8BD-E949-4BEE-BC04-18DF6B43ADBB}" type="slidenum">
              <a:rPr lang="de-DE" smtClean="0"/>
              <a:pPr/>
              <a:t>6</a:t>
            </a:fld>
            <a:endParaRPr lang="de-DE"/>
          </a:p>
        </p:txBody>
      </p:sp>
      <p:sp>
        <p:nvSpPr>
          <p:cNvPr id="13" name="Fußzeilenplatzhalter 7">
            <a:extLst>
              <a:ext uri="{FF2B5EF4-FFF2-40B4-BE49-F238E27FC236}">
                <a16:creationId xmlns:a16="http://schemas.microsoft.com/office/drawing/2014/main" id="{81C5B282-A60D-3033-9E26-9857E4C25898}"/>
              </a:ext>
            </a:extLst>
          </p:cNvPr>
          <p:cNvSpPr>
            <a:spLocks noGrp="1"/>
          </p:cNvSpPr>
          <p:nvPr>
            <p:ph type="ftr" sz="quarter" idx="13"/>
          </p:nvPr>
        </p:nvSpPr>
        <p:spPr>
          <a:xfrm>
            <a:off x="334962" y="6459041"/>
            <a:ext cx="5341929" cy="287378"/>
          </a:xfrm>
        </p:spPr>
        <p:txBody>
          <a:bodyPr/>
          <a:lstStyle/>
          <a:p>
            <a:r>
              <a:rPr lang="de-DE" dirty="0"/>
              <a:t>MD111-WaSH, Johanna Kunz, 08.09.2023, Fachtagung der Deutschen Lions, Bonn</a:t>
            </a:r>
          </a:p>
        </p:txBody>
      </p:sp>
    </p:spTree>
    <p:custDataLst>
      <p:tags r:id="rId1"/>
    </p:custDataLst>
    <p:extLst>
      <p:ext uri="{BB962C8B-B14F-4D97-AF65-F5344CB8AC3E}">
        <p14:creationId xmlns:p14="http://schemas.microsoft.com/office/powerpoint/2010/main" val="4108105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EEDDB-9385-48B8-B5B5-278B6ADF3FA4}"/>
              </a:ext>
            </a:extLst>
          </p:cNvPr>
          <p:cNvSpPr>
            <a:spLocks noGrp="1"/>
          </p:cNvSpPr>
          <p:nvPr>
            <p:ph type="title"/>
          </p:nvPr>
        </p:nvSpPr>
        <p:spPr/>
        <p:txBody>
          <a:bodyPr/>
          <a:lstStyle/>
          <a:p>
            <a:r>
              <a:rPr lang="de-DE" dirty="0"/>
              <a:t>Bisheriger Lions WaSH-Projekte</a:t>
            </a:r>
          </a:p>
        </p:txBody>
      </p:sp>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398882" y="5862505"/>
            <a:ext cx="2761413" cy="474123"/>
          </a:xfrm>
        </p:spPr>
        <p:txBody>
          <a:bodyPr vert="horz" lIns="0" tIns="90000" rIns="0" bIns="45720" rtlCol="0" anchor="t">
            <a:noAutofit/>
          </a:bodyPr>
          <a:lstStyle/>
          <a:p>
            <a:pPr marL="0" indent="0">
              <a:spcAft>
                <a:spcPts val="600"/>
              </a:spcAft>
              <a:buNone/>
            </a:pPr>
            <a:r>
              <a:rPr lang="de-DE" dirty="0"/>
              <a:t>2020/2021 Indien</a:t>
            </a:r>
          </a:p>
        </p:txBody>
      </p:sp>
      <p:sp>
        <p:nvSpPr>
          <p:cNvPr id="4" name="Foliennummernplatzhalter 3">
            <a:extLst>
              <a:ext uri="{FF2B5EF4-FFF2-40B4-BE49-F238E27FC236}">
                <a16:creationId xmlns:a16="http://schemas.microsoft.com/office/drawing/2014/main" id="{B6ACC02E-8C32-4F1D-82F0-93A402334A7D}"/>
              </a:ext>
            </a:extLst>
          </p:cNvPr>
          <p:cNvSpPr>
            <a:spLocks noGrp="1"/>
          </p:cNvSpPr>
          <p:nvPr>
            <p:ph type="sldNum" sz="quarter" idx="12"/>
          </p:nvPr>
        </p:nvSpPr>
        <p:spPr/>
        <p:txBody>
          <a:bodyPr/>
          <a:lstStyle/>
          <a:p>
            <a:fld id="{DDF5A8BD-E949-4BEE-BC04-18DF6B43ADBB}" type="slidenum">
              <a:rPr lang="de-DE" smtClean="0"/>
              <a:pPr/>
              <a:t>7</a:t>
            </a:fld>
            <a:endParaRPr lang="de-DE"/>
          </a:p>
        </p:txBody>
      </p:sp>
      <p:pic>
        <p:nvPicPr>
          <p:cNvPr id="11" name="Bildplatzhalter 8">
            <a:extLst>
              <a:ext uri="{FF2B5EF4-FFF2-40B4-BE49-F238E27FC236}">
                <a16:creationId xmlns:a16="http://schemas.microsoft.com/office/drawing/2014/main" id="{541EFF66-7B3F-EBFF-8E13-9AB82B01268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99243" y="1507618"/>
            <a:ext cx="3380393" cy="4317127"/>
          </a:xfrm>
          <a:prstGeom prst="rect">
            <a:avLst/>
          </a:prstGeom>
        </p:spPr>
      </p:pic>
      <p:pic>
        <p:nvPicPr>
          <p:cNvPr id="13" name="Bildplatzhalter 8">
            <a:extLst>
              <a:ext uri="{FF2B5EF4-FFF2-40B4-BE49-F238E27FC236}">
                <a16:creationId xmlns:a16="http://schemas.microsoft.com/office/drawing/2014/main" id="{9CCDD7E7-E5F8-2623-70D0-5655B9BA6079}"/>
              </a:ext>
            </a:extLst>
          </p:cNvPr>
          <p:cNvPicPr>
            <a:picLocks noChangeAspect="1"/>
          </p:cNvPicPr>
          <p:nvPr/>
        </p:nvPicPr>
        <p:blipFill rotWithShape="1">
          <a:blip r:embed="rId4">
            <a:extLst>
              <a:ext uri="{28A0092B-C50C-407E-A947-70E740481C1C}">
                <a14:useLocalDpi xmlns:a14="http://schemas.microsoft.com/office/drawing/2010/main" val="0"/>
              </a:ext>
            </a:extLst>
          </a:blip>
          <a:srcRect l="5533" t="462" r="13200"/>
          <a:stretch/>
        </p:blipFill>
        <p:spPr>
          <a:xfrm>
            <a:off x="3848766" y="2135424"/>
            <a:ext cx="4049004" cy="4153243"/>
          </a:xfrm>
          <a:prstGeom prst="rect">
            <a:avLst/>
          </a:prstGeom>
        </p:spPr>
      </p:pic>
      <p:sp>
        <p:nvSpPr>
          <p:cNvPr id="14" name="Inhaltsplatzhalter 2">
            <a:extLst>
              <a:ext uri="{FF2B5EF4-FFF2-40B4-BE49-F238E27FC236}">
                <a16:creationId xmlns:a16="http://schemas.microsoft.com/office/drawing/2014/main" id="{29722674-3709-061E-3084-83A04CB93B04}"/>
              </a:ext>
            </a:extLst>
          </p:cNvPr>
          <p:cNvSpPr txBox="1">
            <a:spLocks/>
          </p:cNvSpPr>
          <p:nvPr/>
        </p:nvSpPr>
        <p:spPr>
          <a:xfrm>
            <a:off x="3731207" y="1574002"/>
            <a:ext cx="2743200" cy="476705"/>
          </a:xfrm>
          <a:prstGeom prst="rect">
            <a:avLst/>
          </a:prstGeom>
        </p:spPr>
        <p:txBody>
          <a:bodyPr vert="horz" lIns="0" tIns="90000" rIns="0" bIns="45720" rtlCol="0" anchor="t">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lang="de-DE" sz="2400" kern="1200" dirty="0" smtClean="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lang="de-DE" sz="2000" kern="1200" dirty="0" smtClean="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lang="de-DE" sz="1800" kern="1200" dirty="0" smtClean="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lang="de-DE" sz="1600" kern="1200" dirty="0" smtClean="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lang="de-DE" sz="1600" kern="1200" dirty="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600"/>
              </a:spcAft>
              <a:buNone/>
            </a:pPr>
            <a:r>
              <a:rPr lang="de-DE" dirty="0"/>
              <a:t>2021/2022 Malawi</a:t>
            </a:r>
          </a:p>
        </p:txBody>
      </p:sp>
      <p:pic>
        <p:nvPicPr>
          <p:cNvPr id="5" name="Grafik 4">
            <a:extLst>
              <a:ext uri="{FF2B5EF4-FFF2-40B4-BE49-F238E27FC236}">
                <a16:creationId xmlns:a16="http://schemas.microsoft.com/office/drawing/2014/main" id="{7DEDF705-D972-CED0-5179-4726275A4D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47158" y="227779"/>
            <a:ext cx="1724990" cy="1101085"/>
          </a:xfrm>
          <a:prstGeom prst="rect">
            <a:avLst/>
          </a:prstGeom>
        </p:spPr>
      </p:pic>
      <p:pic>
        <p:nvPicPr>
          <p:cNvPr id="7" name="Grafik 6" descr="Ein Bild, das Himmel, draußen, Baum, Wolke enthält.&#10;&#10;Automatisch generierte Beschreibung">
            <a:extLst>
              <a:ext uri="{FF2B5EF4-FFF2-40B4-BE49-F238E27FC236}">
                <a16:creationId xmlns:a16="http://schemas.microsoft.com/office/drawing/2014/main" id="{E776904E-F33E-9F49-354A-71BBD8F8B29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6900" y="1661350"/>
            <a:ext cx="3925100" cy="3821312"/>
          </a:xfrm>
          <a:prstGeom prst="rect">
            <a:avLst/>
          </a:prstGeom>
        </p:spPr>
      </p:pic>
      <p:sp>
        <p:nvSpPr>
          <p:cNvPr id="10" name="Textfeld 9">
            <a:extLst>
              <a:ext uri="{FF2B5EF4-FFF2-40B4-BE49-F238E27FC236}">
                <a16:creationId xmlns:a16="http://schemas.microsoft.com/office/drawing/2014/main" id="{34B0184B-D3EC-6109-024B-11E02FB53E2C}"/>
              </a:ext>
            </a:extLst>
          </p:cNvPr>
          <p:cNvSpPr txBox="1"/>
          <p:nvPr/>
        </p:nvSpPr>
        <p:spPr>
          <a:xfrm>
            <a:off x="9055047" y="5600566"/>
            <a:ext cx="2743200" cy="424732"/>
          </a:xfrm>
          <a:prstGeom prst="rect">
            <a:avLst/>
          </a:prstGeom>
          <a:noFill/>
        </p:spPr>
        <p:txBody>
          <a:bodyPr wrap="square">
            <a:spAutoFit/>
          </a:bodyPr>
          <a:lstStyle/>
          <a:p>
            <a:pPr algn="r">
              <a:lnSpc>
                <a:spcPct val="90000"/>
              </a:lnSpc>
              <a:spcBef>
                <a:spcPts val="1000"/>
              </a:spcBef>
              <a:spcAft>
                <a:spcPts val="600"/>
              </a:spcAft>
              <a:buClr>
                <a:schemeClr val="accent1"/>
              </a:buClr>
            </a:pPr>
            <a:r>
              <a:rPr lang="de-DE" sz="2400" dirty="0">
                <a:solidFill>
                  <a:schemeClr val="accent3">
                    <a:lumMod val="75000"/>
                  </a:schemeClr>
                </a:solidFill>
                <a:latin typeface="+mj-lt"/>
              </a:rPr>
              <a:t>2022/23: Kenia</a:t>
            </a:r>
          </a:p>
        </p:txBody>
      </p:sp>
      <p:pic>
        <p:nvPicPr>
          <p:cNvPr id="12" name="Picture 2">
            <a:extLst>
              <a:ext uri="{FF2B5EF4-FFF2-40B4-BE49-F238E27FC236}">
                <a16:creationId xmlns:a16="http://schemas.microsoft.com/office/drawing/2014/main" id="{2AD0D407-7003-6C4A-D70C-92AEF876B23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06345" y="214875"/>
            <a:ext cx="600340" cy="1103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3AA1C17C-B945-2E37-988F-8D8DA3F770E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9186729" y="501139"/>
            <a:ext cx="1239918" cy="59906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Fußzeilenplatzhalter 15">
            <a:extLst>
              <a:ext uri="{FF2B5EF4-FFF2-40B4-BE49-F238E27FC236}">
                <a16:creationId xmlns:a16="http://schemas.microsoft.com/office/drawing/2014/main" id="{DB88BDDB-55DF-E3BC-A4B8-75DD08FB4952}"/>
              </a:ext>
            </a:extLst>
          </p:cNvPr>
          <p:cNvSpPr>
            <a:spLocks noGrp="1"/>
          </p:cNvSpPr>
          <p:nvPr>
            <p:ph type="ftr" sz="quarter" idx="13"/>
          </p:nvPr>
        </p:nvSpPr>
        <p:spPr/>
        <p:txBody>
          <a:bodyPr/>
          <a:lstStyle/>
          <a:p>
            <a:r>
              <a:rPr lang="de-DE"/>
              <a:t>MD111-WaSH, Johanna Kunz, 08.09.2023, Fachtagung der Deutschen Lions, Bonn</a:t>
            </a:r>
            <a:endParaRPr lang="de-DE" dirty="0"/>
          </a:p>
        </p:txBody>
      </p:sp>
    </p:spTree>
    <p:extLst>
      <p:ext uri="{BB962C8B-B14F-4D97-AF65-F5344CB8AC3E}">
        <p14:creationId xmlns:p14="http://schemas.microsoft.com/office/powerpoint/2010/main" val="3685316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542E26-D660-4712-FA65-BD30EF2C61F5}"/>
              </a:ext>
            </a:extLst>
          </p:cNvPr>
          <p:cNvSpPr>
            <a:spLocks noGrp="1"/>
          </p:cNvSpPr>
          <p:nvPr>
            <p:ph type="title"/>
          </p:nvPr>
        </p:nvSpPr>
        <p:spPr/>
        <p:txBody>
          <a:bodyPr/>
          <a:lstStyle/>
          <a:p>
            <a:r>
              <a:rPr lang="de-DE" dirty="0"/>
              <a:t>4. Lions WaSH-Projekt 2023/24: Sambia</a:t>
            </a:r>
          </a:p>
        </p:txBody>
      </p:sp>
      <p:sp>
        <p:nvSpPr>
          <p:cNvPr id="3" name="Foliennummernplatzhalter 2">
            <a:extLst>
              <a:ext uri="{FF2B5EF4-FFF2-40B4-BE49-F238E27FC236}">
                <a16:creationId xmlns:a16="http://schemas.microsoft.com/office/drawing/2014/main" id="{4F33E13F-205B-8B42-9586-0898020ED3DB}"/>
              </a:ext>
            </a:extLst>
          </p:cNvPr>
          <p:cNvSpPr>
            <a:spLocks noGrp="1"/>
          </p:cNvSpPr>
          <p:nvPr>
            <p:ph type="sldNum" sz="quarter" idx="12"/>
          </p:nvPr>
        </p:nvSpPr>
        <p:spPr/>
        <p:txBody>
          <a:bodyPr/>
          <a:lstStyle/>
          <a:p>
            <a:fld id="{F411125F-B22B-5042-ABED-B7D762465911}" type="slidenum">
              <a:rPr lang="de-DE" smtClean="0"/>
              <a:pPr/>
              <a:t>8</a:t>
            </a:fld>
            <a:endParaRPr lang="de-DE" dirty="0"/>
          </a:p>
        </p:txBody>
      </p:sp>
      <p:sp>
        <p:nvSpPr>
          <p:cNvPr id="8" name="Rectangle 2">
            <a:extLst>
              <a:ext uri="{FF2B5EF4-FFF2-40B4-BE49-F238E27FC236}">
                <a16:creationId xmlns:a16="http://schemas.microsoft.com/office/drawing/2014/main" id="{BCA1C210-7B18-7942-8393-D40762C1E35D}"/>
              </a:ext>
            </a:extLst>
          </p:cNvPr>
          <p:cNvSpPr>
            <a:spLocks noChangeArrowheads="1"/>
          </p:cNvSpPr>
          <p:nvPr/>
        </p:nvSpPr>
        <p:spPr bwMode="auto">
          <a:xfrm>
            <a:off x="7723162" y="1633658"/>
            <a:ext cx="163062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5" name="Grafik 4" descr="Ein Bild, das Karte, Text enthält.&#10;&#10;Automatisch generierte Beschreibung">
            <a:extLst>
              <a:ext uri="{FF2B5EF4-FFF2-40B4-BE49-F238E27FC236}">
                <a16:creationId xmlns:a16="http://schemas.microsoft.com/office/drawing/2014/main" id="{5BAA5B54-9300-8185-280D-2A12C4032C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61614" y="1360839"/>
            <a:ext cx="2494681" cy="3308599"/>
          </a:xfrm>
          <a:prstGeom prst="rect">
            <a:avLst/>
          </a:prstGeom>
          <a:ln>
            <a:solidFill>
              <a:schemeClr val="accent1"/>
            </a:solidFill>
          </a:ln>
        </p:spPr>
      </p:pic>
      <p:pic>
        <p:nvPicPr>
          <p:cNvPr id="9" name="Picture 2">
            <a:extLst>
              <a:ext uri="{FF2B5EF4-FFF2-40B4-BE49-F238E27FC236}">
                <a16:creationId xmlns:a16="http://schemas.microsoft.com/office/drawing/2014/main" id="{571D2B86-284F-6F32-D1F8-B145325EA3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0307687" y="493793"/>
            <a:ext cx="1549350" cy="7485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DD5346AB-DF1A-F949-A8C7-64CD909890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92281" y="3703319"/>
            <a:ext cx="3064755" cy="2632192"/>
          </a:xfrm>
          <a:prstGeom prst="ellipse">
            <a:avLst/>
          </a:prstGeom>
          <a:ln w="3175"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prstMaterial="matte">
            <a:contourClr>
              <a:srgbClr val="FFC000"/>
            </a:contourClr>
          </a:sp3d>
        </p:spPr>
      </p:pic>
      <p:sp>
        <p:nvSpPr>
          <p:cNvPr id="12" name="Inhaltsplatzhalter 2">
            <a:extLst>
              <a:ext uri="{FF2B5EF4-FFF2-40B4-BE49-F238E27FC236}">
                <a16:creationId xmlns:a16="http://schemas.microsoft.com/office/drawing/2014/main" id="{ABF1C046-CC1C-C96C-4868-9303E926331B}"/>
              </a:ext>
            </a:extLst>
          </p:cNvPr>
          <p:cNvSpPr txBox="1">
            <a:spLocks/>
          </p:cNvSpPr>
          <p:nvPr/>
        </p:nvSpPr>
        <p:spPr>
          <a:xfrm>
            <a:off x="358863" y="1569985"/>
            <a:ext cx="7502751" cy="4572897"/>
          </a:xfrm>
          <a:prstGeom prst="rect">
            <a:avLst/>
          </a:prstGeom>
        </p:spPr>
        <p:txBody>
          <a:bodyPr vert="horz" lIns="0" tIns="90000" rIns="0" bIns="45720" rtlCol="0" anchor="t">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2000" dirty="0">
                <a:solidFill>
                  <a:schemeClr val="tx1">
                    <a:lumMod val="65000"/>
                    <a:lumOff val="35000"/>
                  </a:schemeClr>
                </a:solidFill>
              </a:rPr>
              <a:t>Land: Sambia, Zentralprovinz</a:t>
            </a:r>
          </a:p>
          <a:p>
            <a:pPr>
              <a:spcAft>
                <a:spcPts val="600"/>
              </a:spcAft>
            </a:pPr>
            <a:r>
              <a:rPr lang="de-DE" sz="2000" dirty="0">
                <a:solidFill>
                  <a:schemeClr val="tx1">
                    <a:lumMod val="65000"/>
                    <a:lumOff val="35000"/>
                  </a:schemeClr>
                </a:solidFill>
              </a:rPr>
              <a:t>Partner: Habitat for </a:t>
            </a:r>
            <a:r>
              <a:rPr lang="de-DE" sz="2000" dirty="0" err="1">
                <a:solidFill>
                  <a:schemeClr val="tx1">
                    <a:lumMod val="65000"/>
                    <a:lumOff val="35000"/>
                  </a:schemeClr>
                </a:solidFill>
              </a:rPr>
              <a:t>Humanity</a:t>
            </a:r>
            <a:endParaRPr lang="de-DE" sz="2000" dirty="0">
              <a:solidFill>
                <a:schemeClr val="tx1">
                  <a:lumMod val="65000"/>
                  <a:lumOff val="35000"/>
                </a:schemeClr>
              </a:solidFill>
            </a:endParaRPr>
          </a:p>
          <a:p>
            <a:pPr>
              <a:spcAft>
                <a:spcPts val="600"/>
              </a:spcAft>
            </a:pPr>
            <a:r>
              <a:rPr lang="de-DE" sz="2000" dirty="0">
                <a:solidFill>
                  <a:schemeClr val="tx1">
                    <a:lumMod val="65000"/>
                    <a:lumOff val="35000"/>
                  </a:schemeClr>
                </a:solidFill>
              </a:rPr>
              <a:t>Laufzeit: 2024 – 2027, in Planung</a:t>
            </a:r>
          </a:p>
          <a:p>
            <a:pPr>
              <a:spcAft>
                <a:spcPts val="600"/>
              </a:spcAft>
            </a:pPr>
            <a:endParaRPr lang="de-DE" sz="2000" dirty="0">
              <a:solidFill>
                <a:schemeClr val="tx1">
                  <a:lumMod val="65000"/>
                  <a:lumOff val="35000"/>
                </a:schemeClr>
              </a:solidFill>
            </a:endParaRPr>
          </a:p>
          <a:p>
            <a:pPr>
              <a:spcAft>
                <a:spcPts val="600"/>
              </a:spcAft>
            </a:pPr>
            <a:r>
              <a:rPr lang="de-DE" sz="2000" u="sng" dirty="0">
                <a:solidFill>
                  <a:schemeClr val="tx1">
                    <a:lumMod val="65000"/>
                    <a:lumOff val="35000"/>
                  </a:schemeClr>
                </a:solidFill>
              </a:rPr>
              <a:t>Warum wir helfen:</a:t>
            </a:r>
          </a:p>
          <a:p>
            <a:pPr marL="590550" lvl="3">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54% der Bevölkerung leben von weniger als 1,90 USD / Tag</a:t>
            </a:r>
          </a:p>
          <a:p>
            <a:pPr marL="590550" lvl="3">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rund 51% haben keinen Zugang zu sicherem Trinkwasser</a:t>
            </a:r>
          </a:p>
          <a:p>
            <a:pPr marL="590550" lvl="3">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19% haben keinen Zugang zu sanitären Anlagen (offene Defäkation)</a:t>
            </a:r>
          </a:p>
          <a:p>
            <a:pPr marL="590550" lvl="3">
              <a:spcBef>
                <a:spcPts val="1000"/>
              </a:spcBef>
              <a:spcAft>
                <a:spcPts val="600"/>
              </a:spcAft>
              <a:buClr>
                <a:schemeClr val="accent1"/>
              </a:buClr>
              <a:buFont typeface="HelveticaNeue LT 45 Light" panose="020B0403020202020204" pitchFamily="34" charset="0"/>
              <a:buChar char="•"/>
            </a:pPr>
            <a:r>
              <a:rPr lang="de-DE" sz="2000" dirty="0">
                <a:solidFill>
                  <a:schemeClr val="tx1">
                    <a:lumMod val="65000"/>
                    <a:lumOff val="35000"/>
                  </a:schemeClr>
                </a:solidFill>
              </a:rPr>
              <a:t>62% haben keine Möglichkeit zum Händewaschen</a:t>
            </a:r>
          </a:p>
        </p:txBody>
      </p:sp>
      <p:sp>
        <p:nvSpPr>
          <p:cNvPr id="13" name="Ellipse 12">
            <a:extLst>
              <a:ext uri="{FF2B5EF4-FFF2-40B4-BE49-F238E27FC236}">
                <a16:creationId xmlns:a16="http://schemas.microsoft.com/office/drawing/2014/main" id="{6178980F-E16B-1BDA-7FF4-DAEB518734A8}"/>
              </a:ext>
            </a:extLst>
          </p:cNvPr>
          <p:cNvSpPr/>
          <p:nvPr/>
        </p:nvSpPr>
        <p:spPr>
          <a:xfrm>
            <a:off x="10025757" y="5145041"/>
            <a:ext cx="540756" cy="3115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ußzeilenplatzhalter 7">
            <a:extLst>
              <a:ext uri="{FF2B5EF4-FFF2-40B4-BE49-F238E27FC236}">
                <a16:creationId xmlns:a16="http://schemas.microsoft.com/office/drawing/2014/main" id="{95EDDA0D-C774-AA41-96D8-DDC7ED90C831}"/>
              </a:ext>
            </a:extLst>
          </p:cNvPr>
          <p:cNvSpPr>
            <a:spLocks noGrp="1"/>
          </p:cNvSpPr>
          <p:nvPr>
            <p:ph type="ftr" sz="quarter" idx="13"/>
          </p:nvPr>
        </p:nvSpPr>
        <p:spPr>
          <a:xfrm>
            <a:off x="334962" y="6459041"/>
            <a:ext cx="5341929" cy="287378"/>
          </a:xfrm>
        </p:spPr>
        <p:txBody>
          <a:bodyPr/>
          <a:lstStyle/>
          <a:p>
            <a:r>
              <a:rPr lang="de-DE" dirty="0"/>
              <a:t>MD111-WaSH, Johanna Kunz, 08.09.2023, Fachtagung der Deutschen Lions, Bonn</a:t>
            </a:r>
          </a:p>
        </p:txBody>
      </p:sp>
    </p:spTree>
    <p:extLst>
      <p:ext uri="{BB962C8B-B14F-4D97-AF65-F5344CB8AC3E}">
        <p14:creationId xmlns:p14="http://schemas.microsoft.com/office/powerpoint/2010/main" val="215140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360A758-40C6-4121-88CF-588256FE9859}"/>
              </a:ext>
            </a:extLst>
          </p:cNvPr>
          <p:cNvSpPr>
            <a:spLocks noGrp="1"/>
          </p:cNvSpPr>
          <p:nvPr>
            <p:ph sz="half" idx="2"/>
          </p:nvPr>
        </p:nvSpPr>
        <p:spPr>
          <a:xfrm>
            <a:off x="334962" y="1365885"/>
            <a:ext cx="7961085" cy="5093156"/>
          </a:xfrm>
        </p:spPr>
        <p:txBody>
          <a:bodyPr vert="horz" lIns="0" tIns="90000" rIns="0" bIns="45720" rtlCol="0" anchor="t">
            <a:noAutofit/>
          </a:bodyPr>
          <a:lstStyle/>
          <a:p>
            <a:pPr marL="0" indent="0">
              <a:buNone/>
            </a:pPr>
            <a:endParaRPr lang="de-DE" sz="2000" u="sng" dirty="0">
              <a:solidFill>
                <a:schemeClr val="tx1">
                  <a:lumMod val="65000"/>
                  <a:lumOff val="35000"/>
                </a:schemeClr>
              </a:solidFill>
            </a:endParaRPr>
          </a:p>
          <a:p>
            <a:r>
              <a:rPr lang="de-DE" sz="2000" u="sng" dirty="0">
                <a:solidFill>
                  <a:schemeClr val="tx1">
                    <a:lumMod val="65000"/>
                    <a:lumOff val="35000"/>
                  </a:schemeClr>
                </a:solidFill>
              </a:rPr>
              <a:t>Geplante Maßnahmen (können sich im Planungsprozess ändern):</a:t>
            </a:r>
          </a:p>
          <a:p>
            <a:pPr marL="590550" lvl="3">
              <a:spcBef>
                <a:spcPts val="1000"/>
              </a:spcBef>
              <a:buClr>
                <a:schemeClr val="accent1"/>
              </a:buClr>
              <a:buFont typeface="HelveticaNeue LT 45 Light" panose="020B0403020202020204" pitchFamily="34" charset="0"/>
              <a:buChar char="•"/>
            </a:pPr>
            <a:r>
              <a:rPr lang="de-DE" sz="2000" dirty="0">
                <a:solidFill>
                  <a:schemeClr val="tx1">
                    <a:lumMod val="65000"/>
                    <a:lumOff val="35000"/>
                  </a:schemeClr>
                </a:solidFill>
              </a:rPr>
              <a:t>Bohrung oder Sanierung von 25 Brunnen,</a:t>
            </a:r>
            <a:br>
              <a:rPr lang="de-DE" sz="2000" dirty="0">
                <a:solidFill>
                  <a:schemeClr val="tx1">
                    <a:lumMod val="65000"/>
                    <a:lumOff val="35000"/>
                  </a:schemeClr>
                </a:solidFill>
              </a:rPr>
            </a:br>
            <a:r>
              <a:rPr lang="de-DE" sz="2000" dirty="0">
                <a:solidFill>
                  <a:schemeClr val="tx1">
                    <a:lumMod val="65000"/>
                    <a:lumOff val="35000"/>
                  </a:schemeClr>
                </a:solidFill>
              </a:rPr>
              <a:t>100 Modell-Latrinen für vulnerable Familien</a:t>
            </a:r>
          </a:p>
          <a:p>
            <a:pPr marL="590550" lvl="3">
              <a:spcBef>
                <a:spcPts val="1000"/>
              </a:spcBef>
              <a:buClr>
                <a:schemeClr val="accent1"/>
              </a:buClr>
              <a:buFont typeface="HelveticaNeue LT 45 Light" panose="020B0403020202020204" pitchFamily="34" charset="0"/>
              <a:buChar char="•"/>
            </a:pPr>
            <a:r>
              <a:rPr lang="de-DE" sz="2000" dirty="0">
                <a:solidFill>
                  <a:schemeClr val="tx1">
                    <a:lumMod val="65000"/>
                    <a:lumOff val="35000"/>
                  </a:schemeClr>
                </a:solidFill>
              </a:rPr>
              <a:t>Hygiene-Kampagnen in 30 Gemeinden</a:t>
            </a:r>
          </a:p>
          <a:p>
            <a:pPr marL="590550" lvl="3">
              <a:spcBef>
                <a:spcPts val="1000"/>
              </a:spcBef>
              <a:buClr>
                <a:schemeClr val="accent1"/>
              </a:buClr>
              <a:buFont typeface="HelveticaNeue LT 45 Light" panose="020B0403020202020204" pitchFamily="34" charset="0"/>
              <a:buChar char="•"/>
            </a:pPr>
            <a:r>
              <a:rPr lang="de-DE" sz="2000" dirty="0">
                <a:solidFill>
                  <a:schemeClr val="tx1">
                    <a:lumMod val="65000"/>
                    <a:lumOff val="35000"/>
                  </a:schemeClr>
                </a:solidFill>
              </a:rPr>
              <a:t>Hygiene-Clubs an 15 Schulen</a:t>
            </a:r>
          </a:p>
          <a:p>
            <a:pPr marL="590550" lvl="3">
              <a:spcBef>
                <a:spcPts val="1000"/>
              </a:spcBef>
              <a:buClr>
                <a:schemeClr val="accent1"/>
              </a:buClr>
              <a:buFont typeface="HelveticaNeue LT 45 Light" panose="020B0403020202020204" pitchFamily="34" charset="0"/>
              <a:buChar char="•"/>
            </a:pPr>
            <a:r>
              <a:rPr lang="de-DE" sz="2000" dirty="0">
                <a:solidFill>
                  <a:schemeClr val="tx1">
                    <a:lumMod val="65000"/>
                    <a:lumOff val="35000"/>
                  </a:schemeClr>
                </a:solidFill>
              </a:rPr>
              <a:t>Schulungen zur Instandhaltung von WaSH-Infrastruktur für Wasserkomitees + Regierung</a:t>
            </a:r>
          </a:p>
          <a:p>
            <a:pPr marL="590550" lvl="3">
              <a:spcBef>
                <a:spcPts val="1000"/>
              </a:spcBef>
              <a:buClr>
                <a:schemeClr val="accent1"/>
              </a:buClr>
              <a:buFont typeface="HelveticaNeue LT 45 Light" panose="020B0403020202020204" pitchFamily="34" charset="0"/>
              <a:buChar char="•"/>
            </a:pPr>
            <a:r>
              <a:rPr lang="de-DE" sz="2000" dirty="0">
                <a:solidFill>
                  <a:schemeClr val="tx1">
                    <a:lumMod val="65000"/>
                    <a:lumOff val="35000"/>
                  </a:schemeClr>
                </a:solidFill>
              </a:rPr>
              <a:t>4 Gemeindebasierte Unternehmen zum Abfall- und Fäkalienmanagement</a:t>
            </a:r>
          </a:p>
          <a:p>
            <a:pPr marL="590550" lvl="3">
              <a:spcBef>
                <a:spcPts val="1000"/>
              </a:spcBef>
              <a:buClr>
                <a:schemeClr val="accent1"/>
              </a:buClr>
              <a:buFont typeface="HelveticaNeue LT 45 Light" panose="020B0403020202020204" pitchFamily="34" charset="0"/>
              <a:buChar char="•"/>
            </a:pPr>
            <a:r>
              <a:rPr lang="de-DE" sz="2000" dirty="0">
                <a:solidFill>
                  <a:schemeClr val="tx1">
                    <a:lumMod val="65000"/>
                    <a:lumOff val="35000"/>
                  </a:schemeClr>
                </a:solidFill>
              </a:rPr>
              <a:t>Dialogforen mit Gemeinden, Regierung</a:t>
            </a:r>
          </a:p>
          <a:p>
            <a:pPr marL="590550" lvl="3">
              <a:spcBef>
                <a:spcPts val="1000"/>
              </a:spcBef>
              <a:buClr>
                <a:schemeClr val="accent1"/>
              </a:buClr>
              <a:buFont typeface="HelveticaNeue LT 45 Light" panose="020B0403020202020204" pitchFamily="34" charset="0"/>
              <a:buChar char="•"/>
            </a:pPr>
            <a:r>
              <a:rPr lang="de-DE" sz="2000" dirty="0">
                <a:solidFill>
                  <a:schemeClr val="tx1">
                    <a:lumMod val="65000"/>
                    <a:lumOff val="35000"/>
                  </a:schemeClr>
                </a:solidFill>
              </a:rPr>
              <a:t>….</a:t>
            </a:r>
          </a:p>
          <a:p>
            <a:pPr marL="342900" lvl="2" indent="-342900">
              <a:spcBef>
                <a:spcPts val="1000"/>
              </a:spcBef>
              <a:buClr>
                <a:schemeClr val="accent1"/>
              </a:buClr>
              <a:buFont typeface="Wingdings" panose="05000000000000000000" pitchFamily="2" charset="2"/>
              <a:buChar char="Ø"/>
            </a:pPr>
            <a:r>
              <a:rPr lang="de-DE" sz="2200" dirty="0">
                <a:solidFill>
                  <a:schemeClr val="tx1">
                    <a:lumMod val="65000"/>
                    <a:lumOff val="35000"/>
                  </a:schemeClr>
                </a:solidFill>
              </a:rPr>
              <a:t>Nachhaltige Verbesserung der Lebensbedingungen!</a:t>
            </a:r>
          </a:p>
        </p:txBody>
      </p:sp>
      <p:sp>
        <p:nvSpPr>
          <p:cNvPr id="8" name="Fußzeilenplatzhalter 4">
            <a:extLst>
              <a:ext uri="{FF2B5EF4-FFF2-40B4-BE49-F238E27FC236}">
                <a16:creationId xmlns:a16="http://schemas.microsoft.com/office/drawing/2014/main" id="{92C904D2-569E-4CA9-8AEE-6E173396DA64}"/>
              </a:ext>
            </a:extLst>
          </p:cNvPr>
          <p:cNvSpPr>
            <a:spLocks noGrp="1"/>
          </p:cNvSpPr>
          <p:nvPr>
            <p:ph type="ftr" sz="quarter" idx="13"/>
          </p:nvPr>
        </p:nvSpPr>
        <p:spPr>
          <a:xfrm>
            <a:off x="334962" y="6459041"/>
            <a:ext cx="5341929" cy="287378"/>
          </a:xfrm>
        </p:spPr>
        <p:txBody>
          <a:bodyPr/>
          <a:lstStyle/>
          <a:p>
            <a:r>
              <a:rPr lang="de-DE"/>
              <a:t>MD111-WaSH, Johanna Kunz, 08.09.2023, Fachtagung der Deutschen Lions, Bonn</a:t>
            </a:r>
            <a:endParaRPr lang="de-DE" dirty="0"/>
          </a:p>
        </p:txBody>
      </p:sp>
      <p:sp>
        <p:nvSpPr>
          <p:cNvPr id="11" name="Titel 1">
            <a:extLst>
              <a:ext uri="{FF2B5EF4-FFF2-40B4-BE49-F238E27FC236}">
                <a16:creationId xmlns:a16="http://schemas.microsoft.com/office/drawing/2014/main" id="{65028542-9EAA-4C8C-5F69-2E07807072B1}"/>
              </a:ext>
            </a:extLst>
          </p:cNvPr>
          <p:cNvSpPr>
            <a:spLocks noGrp="1"/>
          </p:cNvSpPr>
          <p:nvPr>
            <p:ph type="title"/>
          </p:nvPr>
        </p:nvSpPr>
        <p:spPr>
          <a:xfrm>
            <a:off x="334963" y="333379"/>
            <a:ext cx="11522074" cy="1032506"/>
          </a:xfrm>
        </p:spPr>
        <p:txBody>
          <a:bodyPr/>
          <a:lstStyle/>
          <a:p>
            <a:r>
              <a:rPr lang="de-DE" cap="none" dirty="0"/>
              <a:t>4. Lions WaSH-Projekt 2023/24: Sambia</a:t>
            </a:r>
          </a:p>
        </p:txBody>
      </p:sp>
      <p:pic>
        <p:nvPicPr>
          <p:cNvPr id="9" name="Bildplatzhalter 9" descr="Ein Bild, das Himmel, draußen, Baum enthält.&#10;&#10;Automatisch generierte Beschreibung">
            <a:extLst>
              <a:ext uri="{FF2B5EF4-FFF2-40B4-BE49-F238E27FC236}">
                <a16:creationId xmlns:a16="http://schemas.microsoft.com/office/drawing/2014/main" id="{2A6D9249-0A82-87C8-A800-0232C674935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8115298" y="1506245"/>
            <a:ext cx="3741739" cy="4647136"/>
          </a:xfrm>
        </p:spPr>
      </p:pic>
      <p:sp>
        <p:nvSpPr>
          <p:cNvPr id="6" name="Textfeld 5">
            <a:extLst>
              <a:ext uri="{FF2B5EF4-FFF2-40B4-BE49-F238E27FC236}">
                <a16:creationId xmlns:a16="http://schemas.microsoft.com/office/drawing/2014/main" id="{A60CCADD-3A97-40C1-A823-3663BD1BFBB3}"/>
              </a:ext>
            </a:extLst>
          </p:cNvPr>
          <p:cNvSpPr txBox="1"/>
          <p:nvPr/>
        </p:nvSpPr>
        <p:spPr>
          <a:xfrm>
            <a:off x="8446487" y="5855676"/>
            <a:ext cx="855023" cy="261610"/>
          </a:xfrm>
          <a:prstGeom prst="rect">
            <a:avLst/>
          </a:prstGeom>
          <a:noFill/>
        </p:spPr>
        <p:txBody>
          <a:bodyPr wrap="square" rtlCol="0">
            <a:spAutoFit/>
          </a:bodyPr>
          <a:lstStyle/>
          <a:p>
            <a:r>
              <a:rPr lang="de-DE" sz="1050" dirty="0" err="1">
                <a:solidFill>
                  <a:schemeClr val="bg1">
                    <a:lumMod val="65000"/>
                  </a:schemeClr>
                </a:solidFill>
              </a:rPr>
              <a:t>Bild:HFH</a:t>
            </a:r>
            <a:endParaRPr lang="de-DE" sz="1050" dirty="0">
              <a:solidFill>
                <a:schemeClr val="bg1">
                  <a:lumMod val="65000"/>
                </a:schemeClr>
              </a:solidFill>
            </a:endParaRPr>
          </a:p>
        </p:txBody>
      </p:sp>
      <p:sp>
        <p:nvSpPr>
          <p:cNvPr id="13" name="Foliennummernplatzhalter 12">
            <a:extLst>
              <a:ext uri="{FF2B5EF4-FFF2-40B4-BE49-F238E27FC236}">
                <a16:creationId xmlns:a16="http://schemas.microsoft.com/office/drawing/2014/main" id="{C49D207A-4FB8-135F-4D23-0D273CDB1D17}"/>
              </a:ext>
            </a:extLst>
          </p:cNvPr>
          <p:cNvSpPr>
            <a:spLocks noGrp="1"/>
          </p:cNvSpPr>
          <p:nvPr>
            <p:ph type="sldNum" sz="quarter" idx="12"/>
          </p:nvPr>
        </p:nvSpPr>
        <p:spPr/>
        <p:txBody>
          <a:bodyPr/>
          <a:lstStyle/>
          <a:p>
            <a:fld id="{DDF5A8BD-E949-4BEE-BC04-18DF6B43ADBB}" type="slidenum">
              <a:rPr lang="de-DE" smtClean="0"/>
              <a:pPr/>
              <a:t>9</a:t>
            </a:fld>
            <a:endParaRPr lang="de-DE"/>
          </a:p>
        </p:txBody>
      </p:sp>
    </p:spTree>
    <p:extLst>
      <p:ext uri="{BB962C8B-B14F-4D97-AF65-F5344CB8AC3E}">
        <p14:creationId xmlns:p14="http://schemas.microsoft.com/office/powerpoint/2010/main" val="3365455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2|22.1|13.9|19.3"/>
</p:tagLst>
</file>

<file path=ppt/tags/tag2.xml><?xml version="1.0" encoding="utf-8"?>
<p:tagLst xmlns:a="http://schemas.openxmlformats.org/drawingml/2006/main" xmlns:r="http://schemas.openxmlformats.org/officeDocument/2006/relationships" xmlns:p="http://schemas.openxmlformats.org/presentationml/2006/main">
  <p:tag name="TIMING" val="|25.2|22.1|13.9|19.3"/>
</p:tagLst>
</file>

<file path=ppt/tags/tag3.xml><?xml version="1.0" encoding="utf-8"?>
<p:tagLst xmlns:a="http://schemas.openxmlformats.org/drawingml/2006/main" xmlns:r="http://schemas.openxmlformats.org/officeDocument/2006/relationships" xmlns:p="http://schemas.openxmlformats.org/presentationml/2006/main">
  <p:tag name="TIMING" val="|25.2|22.1|13.9|19.3"/>
</p:tagLst>
</file>

<file path=ppt/theme/theme1.xml><?xml version="1.0" encoding="utf-8"?>
<a:theme xmlns:a="http://schemas.openxmlformats.org/drawingml/2006/main" name="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2.xml><?xml version="1.0" encoding="utf-8"?>
<a:theme xmlns:a="http://schemas.openxmlformats.org/drawingml/2006/main" name="Vorläufig: Druckvariante">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 Club Master</Template>
  <TotalTime>0</TotalTime>
  <Words>1367</Words>
  <Application>Microsoft Office PowerPoint</Application>
  <PresentationFormat>Breitbild</PresentationFormat>
  <Paragraphs>150</Paragraphs>
  <Slides>11</Slides>
  <Notes>11</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11</vt:i4>
      </vt:variant>
    </vt:vector>
  </HeadingPairs>
  <TitlesOfParts>
    <vt:vector size="19" baseType="lpstr">
      <vt:lpstr>Arial</vt:lpstr>
      <vt:lpstr>Calibri</vt:lpstr>
      <vt:lpstr>HelveticaNeue LT 45 Light</vt:lpstr>
      <vt:lpstr>Symbol</vt:lpstr>
      <vt:lpstr>Times New Roman</vt:lpstr>
      <vt:lpstr>Wingdings</vt:lpstr>
      <vt:lpstr>Lions Club Master</vt:lpstr>
      <vt:lpstr>Vorläufig: Druckvariante</vt:lpstr>
      <vt:lpstr>„WaSH 2023+“  WaSH Projekte MD111   </vt:lpstr>
      <vt:lpstr>Klimawandel – Wasserknappheit – Sanitärversorgung</vt:lpstr>
      <vt:lpstr>PowerPoint-Präsentation</vt:lpstr>
      <vt:lpstr>PowerPoint-Präsentation</vt:lpstr>
      <vt:lpstr>Projektziel: Almosen – Eigenständigkeit </vt:lpstr>
      <vt:lpstr>Projektziel: Nachhaltigkeit</vt:lpstr>
      <vt:lpstr>Bisheriger Lions WaSH-Projekte</vt:lpstr>
      <vt:lpstr>4. Lions WaSH-Projekt 2023/24: Sambia</vt:lpstr>
      <vt:lpstr>4. Lions WaSH-Projekt 2023/24: Sambia</vt:lpstr>
      <vt:lpstr>Der richtige Zeitpunkt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Kyra Niksch</dc:creator>
  <cp:lastModifiedBy>Johanna Kunz</cp:lastModifiedBy>
  <cp:revision>375</cp:revision>
  <dcterms:created xsi:type="dcterms:W3CDTF">2020-03-16T08:58:29Z</dcterms:created>
  <dcterms:modified xsi:type="dcterms:W3CDTF">2023-09-12T12:20:57Z</dcterms:modified>
</cp:coreProperties>
</file>