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zzi" initials="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26" y="9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png"/><Relationship Id="rId7"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hyperlink" Target="mailto:vanessa@horrod.n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hyperlink" Target="http://www.wictu.o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hyperlink" Target="mailto:vanessa@horrod.ne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www.wictu.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8" Type="http://schemas.openxmlformats.org/officeDocument/2006/relationships/hyperlink" Target="mailto:daniel.isenrich@lions.de" TargetMode="External"/><Relationship Id="rId13" Type="http://schemas.openxmlformats.org/officeDocument/2006/relationships/image" Target="../media/image31.jpeg"/><Relationship Id="rId3" Type="http://schemas.openxmlformats.org/officeDocument/2006/relationships/image" Target="../media/image3.png"/><Relationship Id="rId7" Type="http://schemas.openxmlformats.org/officeDocument/2006/relationships/hyperlink" Target="mailto:cmcase@libero.it" TargetMode="External"/><Relationship Id="rId12" Type="http://schemas.openxmlformats.org/officeDocument/2006/relationships/hyperlink" Target="https://www.instagram.com/lions.wictu/"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mailto:bjorn@lions.ax" TargetMode="External"/><Relationship Id="rId11" Type="http://schemas.openxmlformats.org/officeDocument/2006/relationships/image" Target="../media/image30.jpeg"/><Relationship Id="rId5" Type="http://schemas.openxmlformats.org/officeDocument/2006/relationships/hyperlink" Target="mailto:pidphil@yahoo.co.uk" TargetMode="External"/><Relationship Id="rId10" Type="http://schemas.openxmlformats.org/officeDocument/2006/relationships/hyperlink" Target="https://www.facebook.com/wictu4" TargetMode="External"/><Relationship Id="rId4" Type="http://schemas.openxmlformats.org/officeDocument/2006/relationships/hyperlink" Target="mailto:vanessa@horrod.net" TargetMode="External"/><Relationship Id="rId9" Type="http://schemas.openxmlformats.org/officeDocument/2006/relationships/hyperlink" Target="http://www.wictu.org/" TargetMode="External"/><Relationship Id="rId14" Type="http://schemas.openxmlformats.org/officeDocument/2006/relationships/hyperlink" Target="https://www.wictu.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ubtitle 2"/>
          <p:cNvSpPr txBox="1">
            <a:spLocks noGrp="1"/>
          </p:cNvSpPr>
          <p:nvPr>
            <p:ph type="subTitle" sz="quarter" idx="1"/>
          </p:nvPr>
        </p:nvSpPr>
        <p:spPr>
          <a:xfrm>
            <a:off x="1524000" y="3602037"/>
            <a:ext cx="9144000" cy="1655762"/>
          </a:xfrm>
          <a:prstGeom prst="rect">
            <a:avLst/>
          </a:prstGeom>
        </p:spPr>
        <p:txBody>
          <a:bodyPr/>
          <a:lstStyle/>
          <a:p>
            <a:pPr>
              <a:defRPr sz="2200"/>
            </a:pPr>
            <a:endParaRPr lang="de-DE" noProof="0" dirty="0"/>
          </a:p>
          <a:p>
            <a:pPr>
              <a:defRPr sz="2900">
                <a:latin typeface="Arial Black"/>
                <a:ea typeface="Arial Black"/>
                <a:cs typeface="Arial Black"/>
                <a:sym typeface="Arial Black"/>
              </a:defRPr>
            </a:pPr>
            <a:r>
              <a:rPr lang="de-DE" noProof="0" dirty="0"/>
              <a:t>WICTU5 – Eine Präsentation zum Thema Engagement der europäischen Lions Clubs</a:t>
            </a:r>
          </a:p>
        </p:txBody>
      </p:sp>
      <p:pic>
        <p:nvPicPr>
          <p:cNvPr id="3" name="Grafik 2">
            <a:extLst>
              <a:ext uri="{FF2B5EF4-FFF2-40B4-BE49-F238E27FC236}">
                <a16:creationId xmlns:a16="http://schemas.microsoft.com/office/drawing/2014/main" id="{6328F499-F7E8-5E0D-D6A3-E72241C22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3272" y="451413"/>
            <a:ext cx="3525456" cy="3525456"/>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1"/>
          <p:cNvSpPr txBox="1">
            <a:spLocks noGrp="1"/>
          </p:cNvSpPr>
          <p:nvPr>
            <p:ph type="ctrTitle"/>
          </p:nvPr>
        </p:nvSpPr>
        <p:spPr>
          <a:prstGeom prst="rect">
            <a:avLst/>
          </a:prstGeom>
        </p:spPr>
        <p:txBody>
          <a:bodyPr/>
          <a:lstStyle/>
          <a:p>
            <a:endParaRPr lang="de-DE" noProof="0" dirty="0"/>
          </a:p>
        </p:txBody>
      </p:sp>
      <p:sp>
        <p:nvSpPr>
          <p:cNvPr id="98"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99"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00" name="Picture 7" descr="Picture 7"/>
          <p:cNvPicPr>
            <a:picLocks noChangeAspect="1"/>
          </p:cNvPicPr>
          <p:nvPr/>
        </p:nvPicPr>
        <p:blipFill>
          <a:blip r:embed="rId3"/>
          <a:stretch>
            <a:fillRect/>
          </a:stretch>
        </p:blipFill>
        <p:spPr>
          <a:xfrm>
            <a:off x="10436677" y="5687755"/>
            <a:ext cx="1605644" cy="1233488"/>
          </a:xfrm>
          <a:prstGeom prst="rect">
            <a:avLst/>
          </a:prstGeom>
          <a:ln w="12700">
            <a:miter lim="400000"/>
          </a:ln>
        </p:spPr>
      </p:pic>
      <p:pic>
        <p:nvPicPr>
          <p:cNvPr id="101" name="Picture 4" descr="Picture 4"/>
          <p:cNvPicPr>
            <a:picLocks noChangeAspect="1"/>
          </p:cNvPicPr>
          <p:nvPr/>
        </p:nvPicPr>
        <p:blipFill>
          <a:blip r:embed="rId4"/>
          <a:stretch>
            <a:fillRect/>
          </a:stretch>
        </p:blipFill>
        <p:spPr>
          <a:xfrm>
            <a:off x="952500" y="1122362"/>
            <a:ext cx="3505200" cy="4605868"/>
          </a:xfrm>
          <a:prstGeom prst="rect">
            <a:avLst/>
          </a:prstGeom>
          <a:ln w="12700">
            <a:miter lim="400000"/>
          </a:ln>
        </p:spPr>
      </p:pic>
      <p:sp>
        <p:nvSpPr>
          <p:cNvPr id="102" name="TextBox 6"/>
          <p:cNvSpPr txBox="1"/>
          <p:nvPr/>
        </p:nvSpPr>
        <p:spPr>
          <a:xfrm>
            <a:off x="4810224" y="1122362"/>
            <a:ext cx="5906303" cy="25853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latin typeface="Arial"/>
                <a:ea typeface="Arial"/>
                <a:cs typeface="Arial"/>
                <a:sym typeface="Arial"/>
              </a:defRPr>
            </a:pPr>
            <a:r>
              <a:rPr lang="de-DE" noProof="0" dirty="0"/>
              <a:t>Unser Schirmherr</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Seine Exzellenz Mykhailo </a:t>
            </a:r>
            <a:r>
              <a:rPr lang="de-DE" noProof="0" dirty="0" err="1"/>
              <a:t>Vydoinyk</a:t>
            </a:r>
            <a:r>
              <a:rPr lang="de-DE" noProof="0" dirty="0"/>
              <a:t> Botschafter der Ukraine in Finnland ist unser Ehrenschirmherr von</a:t>
            </a:r>
            <a:br>
              <a:rPr lang="de-DE" noProof="0" dirty="0"/>
            </a:br>
            <a:endParaRPr lang="de-DE" noProof="0" dirty="0"/>
          </a:p>
          <a:p>
            <a:pPr>
              <a:defRPr>
                <a:latin typeface="Arial"/>
                <a:ea typeface="Arial"/>
                <a:cs typeface="Arial"/>
                <a:sym typeface="Arial"/>
              </a:defRPr>
            </a:pPr>
            <a:r>
              <a:rPr lang="de-DE" noProof="0" dirty="0"/>
              <a:t> WICTU5 – </a:t>
            </a:r>
            <a:r>
              <a:rPr lang="de-DE" noProof="0" dirty="0">
                <a:solidFill>
                  <a:schemeClr val="accent2">
                    <a:satOff val="-18194"/>
                    <a:lumOff val="-11215"/>
                  </a:schemeClr>
                </a:solidFill>
              </a:rPr>
              <a:t>Eine Klasse • ​​Ein Kind</a:t>
            </a:r>
          </a:p>
          <a:p>
            <a:pPr>
              <a:defRPr>
                <a:latin typeface="Arial"/>
                <a:ea typeface="Arial"/>
                <a:cs typeface="Arial"/>
                <a:sym typeface="Arial"/>
              </a:defRPr>
            </a:pPr>
            <a:r>
              <a:rPr lang="de-DE" noProof="0" dirty="0"/>
              <a:t>Förderung der internationalen Zusammenarbeit zur Unterstützung der zukünftigen Bildung ukrainischer Kinder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noGrp="1"/>
          </p:cNvSpPr>
          <p:nvPr>
            <p:ph type="ctrTitle"/>
          </p:nvPr>
        </p:nvSpPr>
        <p:spPr>
          <a:prstGeom prst="rect">
            <a:avLst/>
          </a:prstGeom>
        </p:spPr>
        <p:txBody>
          <a:bodyPr/>
          <a:lstStyle/>
          <a:p>
            <a:endParaRPr lang="de-DE" noProof="0" dirty="0"/>
          </a:p>
        </p:txBody>
      </p:sp>
      <p:sp>
        <p:nvSpPr>
          <p:cNvPr id="105"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06"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07" name="Picture 7" descr="Picture 7"/>
          <p:cNvPicPr>
            <a:picLocks noChangeAspect="1"/>
          </p:cNvPicPr>
          <p:nvPr/>
        </p:nvPicPr>
        <p:blipFill>
          <a:blip r:embed="rId3"/>
          <a:stretch>
            <a:fillRect/>
          </a:stretch>
        </p:blipFill>
        <p:spPr>
          <a:xfrm>
            <a:off x="10436677" y="5687755"/>
            <a:ext cx="1605644" cy="1233488"/>
          </a:xfrm>
          <a:prstGeom prst="rect">
            <a:avLst/>
          </a:prstGeom>
          <a:ln w="12700">
            <a:miter lim="400000"/>
          </a:ln>
        </p:spPr>
      </p:pic>
      <p:sp>
        <p:nvSpPr>
          <p:cNvPr id="108" name="TextBox 10"/>
          <p:cNvSpPr txBox="1"/>
          <p:nvPr/>
        </p:nvSpPr>
        <p:spPr>
          <a:xfrm>
            <a:off x="1311431" y="646092"/>
            <a:ext cx="9569137"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800">
                <a:latin typeface="Arial Black"/>
                <a:ea typeface="Arial Black"/>
                <a:cs typeface="Arial Black"/>
                <a:sym typeface="Arial Black"/>
              </a:defRPr>
            </a:lvl1pPr>
          </a:lstStyle>
          <a:p>
            <a:r>
              <a:rPr lang="de-DE" noProof="0" dirty="0"/>
              <a:t>Von der Pandemie zum Krieg: Wenn Lernen zur Herausforderung wird</a:t>
            </a:r>
          </a:p>
        </p:txBody>
      </p:sp>
      <p:sp>
        <p:nvSpPr>
          <p:cNvPr id="109" name="TextBox 16"/>
          <p:cNvSpPr txBox="1"/>
          <p:nvPr/>
        </p:nvSpPr>
        <p:spPr>
          <a:xfrm>
            <a:off x="623899" y="1874838"/>
            <a:ext cx="8356163" cy="40318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85750" indent="-285750">
              <a:buSzPct val="100000"/>
              <a:buFont typeface="Arial"/>
              <a:buChar char="•"/>
              <a:defRPr sz="1600" b="1">
                <a:latin typeface="Arial"/>
                <a:ea typeface="Arial"/>
                <a:cs typeface="Arial"/>
                <a:sym typeface="Arial"/>
              </a:defRPr>
            </a:pPr>
            <a:r>
              <a:rPr lang="de-DE" noProof="0" dirty="0"/>
              <a:t>Doppelte Krise: </a:t>
            </a:r>
            <a:r>
              <a:rPr lang="de-DE" b="0" noProof="0" dirty="0"/>
              <a:t>Der Krieg verschärfte die durch Covid-19 </a:t>
            </a:r>
            <a:r>
              <a:rPr lang="de-DE" b="0" noProof="0" dirty="0">
                <a:solidFill>
                  <a:schemeClr val="tx1"/>
                </a:solidFill>
              </a:rPr>
              <a:t>verursachten</a:t>
            </a:r>
            <a:r>
              <a:rPr lang="de-DE" b="0" noProof="0" dirty="0">
                <a:solidFill>
                  <a:schemeClr val="accent2">
                    <a:satOff val="-18194"/>
                    <a:lumOff val="-11215"/>
                  </a:schemeClr>
                </a:solidFill>
              </a:rPr>
              <a:t> </a:t>
            </a:r>
            <a:r>
              <a:rPr lang="de-DE" b="0" noProof="0" dirty="0"/>
              <a:t>gravierenden Lernbeeinträchtigungen.</a:t>
            </a:r>
          </a:p>
          <a:p>
            <a:pPr marL="285750" indent="-285750">
              <a:buSzPct val="100000"/>
              <a:buFont typeface="Arial"/>
              <a:buChar char="•"/>
              <a:defRPr sz="1600">
                <a:latin typeface="Arial"/>
                <a:ea typeface="Arial"/>
                <a:cs typeface="Arial"/>
                <a:sym typeface="Arial"/>
              </a:defRPr>
            </a:pPr>
            <a:endParaRPr lang="de-DE" b="0" noProof="0" dirty="0"/>
          </a:p>
          <a:p>
            <a:pPr marL="285750" indent="-285750">
              <a:buSzPct val="100000"/>
              <a:buFont typeface="Arial"/>
              <a:buChar char="•"/>
              <a:defRPr sz="1600" b="1">
                <a:latin typeface="Arial"/>
                <a:ea typeface="Arial"/>
                <a:cs typeface="Arial"/>
                <a:sym typeface="Arial"/>
              </a:defRPr>
            </a:pPr>
            <a:r>
              <a:rPr lang="de-DE" noProof="0" dirty="0"/>
              <a:t>Massives Ausmaß: </a:t>
            </a:r>
          </a:p>
          <a:p>
            <a:pPr marL="271463">
              <a:buSzPct val="100000"/>
              <a:defRPr sz="1600" b="1">
                <a:latin typeface="Arial"/>
                <a:ea typeface="Arial"/>
                <a:cs typeface="Arial"/>
                <a:sym typeface="Arial"/>
              </a:defRPr>
            </a:pPr>
            <a:r>
              <a:rPr lang="de-DE" b="0" noProof="0" dirty="0">
                <a:solidFill>
                  <a:schemeClr val="tx1"/>
                </a:solidFill>
              </a:rPr>
              <a:t>Derzeit lernen derzeit über 1,1 Millionen Kinder im Fernunterricht*, da viele Schulen nicht mehr sicher geöffnet werden können aufgrund von:</a:t>
            </a:r>
          </a:p>
          <a:p>
            <a:pPr marL="742950" lvl="1" indent="-285750">
              <a:buSzPct val="100000"/>
              <a:buFont typeface="Arial"/>
              <a:buChar char="•"/>
              <a:defRPr sz="1600">
                <a:solidFill>
                  <a:schemeClr val="accent2">
                    <a:satOff val="-18194"/>
                    <a:lumOff val="-11215"/>
                  </a:schemeClr>
                </a:solidFill>
                <a:latin typeface="Arial"/>
                <a:ea typeface="Arial"/>
                <a:cs typeface="Arial"/>
                <a:sym typeface="Arial"/>
              </a:defRPr>
            </a:pPr>
            <a:r>
              <a:rPr lang="de-DE" noProof="0" dirty="0">
                <a:solidFill>
                  <a:schemeClr val="tx1"/>
                </a:solidFill>
              </a:rPr>
              <a:t>Zerstörten Schulgebäuden</a:t>
            </a:r>
          </a:p>
          <a:p>
            <a:pPr marL="742950" lvl="1" indent="-285750">
              <a:buSzPct val="100000"/>
              <a:buFont typeface="Arial"/>
              <a:buChar char="•"/>
              <a:defRPr sz="1600">
                <a:latin typeface="Arial"/>
                <a:ea typeface="Arial"/>
                <a:cs typeface="Arial"/>
                <a:sym typeface="Arial"/>
              </a:defRPr>
            </a:pPr>
            <a:r>
              <a:rPr lang="de-DE" dirty="0">
                <a:solidFill>
                  <a:schemeClr val="tx1"/>
                </a:solidFill>
              </a:rPr>
              <a:t>Der </a:t>
            </a:r>
            <a:r>
              <a:rPr lang="de-DE" noProof="0" dirty="0">
                <a:solidFill>
                  <a:schemeClr val="tx1"/>
                </a:solidFill>
              </a:rPr>
              <a:t>Lage von Schulen in von russischen Streitkräften kontrolliertem Gebiet</a:t>
            </a:r>
          </a:p>
          <a:p>
            <a:pPr marL="742950" lvl="1" indent="-285750">
              <a:buSzPct val="100000"/>
              <a:buFont typeface="Arial"/>
              <a:buChar char="•"/>
              <a:defRPr sz="1600">
                <a:latin typeface="Arial"/>
                <a:ea typeface="Arial"/>
                <a:cs typeface="Arial"/>
                <a:sym typeface="Arial"/>
              </a:defRPr>
            </a:pPr>
            <a:r>
              <a:rPr lang="de-DE" noProof="0" dirty="0">
                <a:solidFill>
                  <a:schemeClr val="tx1"/>
                </a:solidFill>
              </a:rPr>
              <a:t>Fehlen von funktionierenden oder erreichbaren Schutzräumen</a:t>
            </a:r>
          </a:p>
          <a:p>
            <a:pPr>
              <a:buSzPct val="100000"/>
              <a:defRPr sz="1600">
                <a:latin typeface="Arial"/>
                <a:ea typeface="Arial"/>
                <a:cs typeface="Arial"/>
                <a:sym typeface="Arial"/>
              </a:defRPr>
            </a:pPr>
            <a:endParaRPr lang="de-DE" noProof="0" dirty="0"/>
          </a:p>
          <a:p>
            <a:pPr marL="285750" indent="-285750">
              <a:buSzPct val="100000"/>
              <a:buFont typeface="Arial"/>
              <a:buChar char="•"/>
              <a:defRPr sz="1600" b="1">
                <a:latin typeface="Arial"/>
                <a:ea typeface="Arial"/>
                <a:cs typeface="Arial"/>
                <a:sym typeface="Arial"/>
              </a:defRPr>
            </a:pPr>
            <a:r>
              <a:rPr lang="de-DE" noProof="0" dirty="0"/>
              <a:t>Verlorene Schuljahre: </a:t>
            </a:r>
            <a:r>
              <a:rPr lang="de-DE" b="0" noProof="0" dirty="0"/>
              <a:t>Die anhaltenden, mehrjährigen Unruhen verhindern den regulären Unterricht und die wichtige soziale Interaktion der Schüler.</a:t>
            </a:r>
          </a:p>
          <a:p>
            <a:pPr marL="285750" indent="-285750">
              <a:buSzPct val="100000"/>
              <a:buFont typeface="Arial"/>
              <a:buChar char="•"/>
              <a:defRPr sz="1600" b="1">
                <a:latin typeface="Arial"/>
                <a:ea typeface="Arial"/>
                <a:cs typeface="Arial"/>
                <a:sym typeface="Arial"/>
              </a:defRPr>
            </a:pPr>
            <a:endParaRPr lang="de-DE" b="0" noProof="0" dirty="0"/>
          </a:p>
          <a:p>
            <a:pPr>
              <a:defRPr sz="1600" b="1">
                <a:latin typeface="Arial"/>
                <a:ea typeface="Arial"/>
                <a:cs typeface="Arial"/>
                <a:sym typeface="Arial"/>
              </a:defRPr>
            </a:pPr>
            <a:r>
              <a:rPr lang="de-DE" dirty="0">
                <a:solidFill>
                  <a:schemeClr val="tx1"/>
                </a:solidFill>
              </a:rPr>
              <a:t>Auswirkung</a:t>
            </a:r>
            <a:r>
              <a:rPr lang="de-DE" b="0" noProof="0" dirty="0">
                <a:solidFill>
                  <a:schemeClr val="tx1"/>
                </a:solidFill>
              </a:rPr>
              <a:t>: </a:t>
            </a:r>
            <a:r>
              <a:rPr lang="de-DE" noProof="0" dirty="0">
                <a:solidFill>
                  <a:schemeClr val="tx1"/>
                </a:solidFill>
              </a:rPr>
              <a:t>Erhebliche Defizite! </a:t>
            </a:r>
            <a:r>
              <a:rPr lang="de-DE" b="0" noProof="0" dirty="0">
                <a:solidFill>
                  <a:schemeClr val="tx1"/>
                </a:solidFill>
              </a:rPr>
              <a:t>Während die regulären Schüler im Fach Mathematik etwa ein Jahr hinterherhinken, fehlen Kindern, die seit 2022 nicht mehr zur Schule gehen konnten nun mehrere Jahre. Einige müssen ihre Schullaufbahn quasi von vorne beginnen.</a:t>
            </a:r>
          </a:p>
        </p:txBody>
      </p:sp>
      <p:pic>
        <p:nvPicPr>
          <p:cNvPr id="110" name="Picture 18" descr="Picture 18"/>
          <p:cNvPicPr>
            <a:picLocks noChangeAspect="1"/>
          </p:cNvPicPr>
          <p:nvPr/>
        </p:nvPicPr>
        <p:blipFill>
          <a:blip r:embed="rId4"/>
          <a:stretch>
            <a:fillRect/>
          </a:stretch>
        </p:blipFill>
        <p:spPr>
          <a:xfrm>
            <a:off x="8963979" y="1874838"/>
            <a:ext cx="2180027" cy="2180027"/>
          </a:xfrm>
          <a:custGeom>
            <a:avLst/>
            <a:gdLst/>
            <a:ahLst/>
            <a:cxnLst>
              <a:cxn ang="0">
                <a:pos x="wd2" y="hd2"/>
              </a:cxn>
              <a:cxn ang="5400000">
                <a:pos x="wd2" y="hd2"/>
              </a:cxn>
              <a:cxn ang="10800000">
                <a:pos x="wd2" y="hd2"/>
              </a:cxn>
              <a:cxn ang="16200000">
                <a:pos x="wd2" y="hd2"/>
              </a:cxn>
            </a:cxnLst>
            <a:rect l="0" t="0" r="r" b="b"/>
            <a:pathLst>
              <a:path w="21600" h="21600" extrusionOk="0">
                <a:moveTo>
                  <a:pt x="10798" y="0"/>
                </a:moveTo>
                <a:cubicBezTo>
                  <a:pt x="4833" y="0"/>
                  <a:pt x="0" y="4833"/>
                  <a:pt x="0" y="10798"/>
                </a:cubicBezTo>
                <a:cubicBezTo>
                  <a:pt x="0" y="16763"/>
                  <a:pt x="4833" y="21600"/>
                  <a:pt x="10798" y="21600"/>
                </a:cubicBezTo>
                <a:cubicBezTo>
                  <a:pt x="16763" y="21600"/>
                  <a:pt x="21600" y="16763"/>
                  <a:pt x="21600" y="10798"/>
                </a:cubicBezTo>
                <a:cubicBezTo>
                  <a:pt x="21600" y="4833"/>
                  <a:pt x="16763" y="0"/>
                  <a:pt x="10798" y="0"/>
                </a:cubicBezTo>
                <a:close/>
              </a:path>
            </a:pathLst>
          </a:custGeom>
          <a:ln w="63500" cap="rnd">
            <a:solidFill>
              <a:srgbClr val="333333"/>
            </a:solidFill>
          </a:ln>
          <a:effectLst>
            <a:outerShdw blurRad="381000" dist="292100" dir="5400000" rotWithShape="0">
              <a:srgbClr val="000000">
                <a:alpha val="22000"/>
              </a:srgbClr>
            </a:outerShdw>
          </a:effec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a:spLocks noGrp="1"/>
          </p:cNvSpPr>
          <p:nvPr>
            <p:ph type="ctrTitle"/>
          </p:nvPr>
        </p:nvSpPr>
        <p:spPr>
          <a:prstGeom prst="rect">
            <a:avLst/>
          </a:prstGeom>
        </p:spPr>
        <p:txBody>
          <a:bodyPr/>
          <a:lstStyle/>
          <a:p>
            <a:endParaRPr lang="de-DE" noProof="0" dirty="0"/>
          </a:p>
        </p:txBody>
      </p:sp>
      <p:sp>
        <p:nvSpPr>
          <p:cNvPr id="113"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14"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15"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16" name="TextBox 9"/>
          <p:cNvSpPr txBox="1"/>
          <p:nvPr/>
        </p:nvSpPr>
        <p:spPr>
          <a:xfrm>
            <a:off x="1409403" y="750017"/>
            <a:ext cx="9373194"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Arial Black"/>
                <a:ea typeface="Arial Black"/>
                <a:cs typeface="Arial Black"/>
                <a:sym typeface="Arial Black"/>
              </a:defRPr>
            </a:pPr>
            <a:r>
              <a:rPr lang="de-DE" noProof="0" dirty="0"/>
              <a:t>Die Lösung: WICTU5 - </a:t>
            </a:r>
            <a:r>
              <a:rPr lang="de-DE" noProof="0" dirty="0" err="1"/>
              <a:t>one</a:t>
            </a:r>
            <a:r>
              <a:rPr lang="de-DE" noProof="0" dirty="0"/>
              <a:t> </a:t>
            </a:r>
            <a:r>
              <a:rPr lang="de-DE" noProof="0" dirty="0" err="1"/>
              <a:t>class</a:t>
            </a:r>
            <a:r>
              <a:rPr lang="de-DE" noProof="0" dirty="0"/>
              <a:t> </a:t>
            </a:r>
            <a:r>
              <a:rPr lang="de-DE" noProof="0" dirty="0" err="1"/>
              <a:t>one</a:t>
            </a:r>
            <a:r>
              <a:rPr lang="de-DE" noProof="0" dirty="0"/>
              <a:t> </a:t>
            </a:r>
            <a:r>
              <a:rPr lang="de-DE" noProof="0" dirty="0" err="1"/>
              <a:t>child</a:t>
            </a:r>
            <a:endParaRPr lang="de-DE" noProof="0" dirty="0"/>
          </a:p>
        </p:txBody>
      </p:sp>
      <p:pic>
        <p:nvPicPr>
          <p:cNvPr id="117" name="Picture 11" descr="Picture 11"/>
          <p:cNvPicPr>
            <a:picLocks noChangeAspect="1"/>
          </p:cNvPicPr>
          <p:nvPr/>
        </p:nvPicPr>
        <p:blipFill>
          <a:blip r:embed="rId4"/>
          <a:stretch>
            <a:fillRect/>
          </a:stretch>
        </p:blipFill>
        <p:spPr>
          <a:xfrm>
            <a:off x="7191499" y="1888600"/>
            <a:ext cx="2541319" cy="2541319"/>
          </a:xfrm>
          <a:prstGeom prst="rect">
            <a:avLst/>
          </a:prstGeom>
          <a:ln w="12700">
            <a:miter lim="400000"/>
          </a:ln>
        </p:spPr>
      </p:pic>
      <p:sp>
        <p:nvSpPr>
          <p:cNvPr id="118" name="Gemeinsam bessere Lernbedingungen für Kinder in der Ukraine schaffen…"/>
          <p:cNvSpPr txBox="1"/>
          <p:nvPr/>
        </p:nvSpPr>
        <p:spPr>
          <a:xfrm>
            <a:off x="834130" y="2189479"/>
            <a:ext cx="6190648" cy="3600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latin typeface="Arial"/>
                <a:ea typeface="Arial"/>
                <a:cs typeface="Arial"/>
                <a:sym typeface="Arial"/>
              </a:defRPr>
            </a:pPr>
            <a:r>
              <a:rPr lang="de-DE" noProof="0" dirty="0"/>
              <a:t>Gemeinsam bessere Lernbedingungen für Kinder in der Ukraine schaffen</a:t>
            </a:r>
          </a:p>
          <a:p>
            <a:pPr>
              <a:defRPr sz="1600">
                <a:latin typeface="Arial"/>
                <a:ea typeface="Arial"/>
                <a:cs typeface="Arial"/>
                <a:sym typeface="Arial"/>
              </a:defRPr>
            </a:pPr>
            <a:r>
              <a:rPr lang="de-DE" noProof="0" dirty="0"/>
              <a:t>Der Krieg hat die bereits durch die Corona-Pandemie beeinträchtigten Lernbedingungen ukrainischer Kinder dramatisch verschärft.</a:t>
            </a:r>
          </a:p>
          <a:p>
            <a:pPr marL="285750" indent="-285750">
              <a:buFont typeface="Wingdings" panose="05000000000000000000" pitchFamily="2" charset="2"/>
              <a:buChar char="Ø"/>
              <a:defRPr sz="1600">
                <a:latin typeface="Arial"/>
                <a:ea typeface="Arial"/>
                <a:cs typeface="Arial"/>
                <a:sym typeface="Arial"/>
              </a:defRPr>
            </a:pPr>
            <a:r>
              <a:rPr lang="de-DE" noProof="0" dirty="0"/>
              <a:t>Im Rahmen von WICTU5 mobilisieren die Lions Clubs Schulklassen zu gemeinsamen Spendenaktionen. Mit den gesammelten Geldern werden speziell auf die Bedürfnisse der Kinder in der Ukraine zugeschnittene Laptops finanziert.</a:t>
            </a:r>
            <a:br>
              <a:rPr lang="de-DE" noProof="0" dirty="0"/>
            </a:br>
            <a:endParaRPr lang="de-DE" noProof="0" dirty="0"/>
          </a:p>
          <a:p>
            <a:pPr marL="285750" indent="-285750">
              <a:buFont typeface="Wingdings" panose="05000000000000000000" pitchFamily="2" charset="2"/>
              <a:buChar char="Ø"/>
              <a:defRPr sz="1600">
                <a:latin typeface="Arial"/>
                <a:ea typeface="Arial"/>
                <a:cs typeface="Arial"/>
                <a:sym typeface="Arial"/>
              </a:defRPr>
            </a:pPr>
            <a:r>
              <a:rPr lang="de-DE" noProof="0" dirty="0"/>
              <a:t>So entstehen bessere Lernmöglichkeiten und Begegnungen über Ländergrenzen hinweg. Die Schulkinder erleben, dass sie selbst etwas bewirken können, und entdecken den Wert humanitären Engagements.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itle 1"/>
          <p:cNvSpPr txBox="1">
            <a:spLocks noGrp="1"/>
          </p:cNvSpPr>
          <p:nvPr>
            <p:ph type="ctrTitle"/>
          </p:nvPr>
        </p:nvSpPr>
        <p:spPr>
          <a:prstGeom prst="rect">
            <a:avLst/>
          </a:prstGeom>
        </p:spPr>
        <p:txBody>
          <a:bodyPr/>
          <a:lstStyle/>
          <a:p>
            <a:endParaRPr lang="de-DE" noProof="0" dirty="0"/>
          </a:p>
        </p:txBody>
      </p:sp>
      <p:sp>
        <p:nvSpPr>
          <p:cNvPr id="121"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22"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23"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24" name="TextBox 3"/>
          <p:cNvSpPr txBox="1"/>
          <p:nvPr/>
        </p:nvSpPr>
        <p:spPr>
          <a:xfrm>
            <a:off x="651362" y="1793172"/>
            <a:ext cx="6494417" cy="3513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85750" indent="-285750">
              <a:buSzPct val="100000"/>
              <a:buFont typeface="Arial"/>
              <a:buChar char="•"/>
              <a:defRPr sz="1600" b="1">
                <a:latin typeface="Arial"/>
                <a:ea typeface="Arial"/>
                <a:cs typeface="Arial"/>
                <a:sym typeface="Arial"/>
              </a:defRPr>
            </a:pPr>
            <a:r>
              <a:rPr lang="de-DE" noProof="0" dirty="0"/>
              <a:t>Humanitärer Preis: </a:t>
            </a:r>
            <a:r>
              <a:rPr lang="de-DE" b="0" noProof="0" dirty="0"/>
              <a:t>Exklusiver Preis von 220 € pro Gerät (üblicher europäischer Einzelhandelspreis: 280–350 €).</a:t>
            </a:r>
          </a:p>
          <a:p>
            <a:pPr marL="285750" indent="-285750">
              <a:buSzPct val="100000"/>
              <a:buFont typeface="Arial"/>
              <a:buChar char="•"/>
              <a:defRPr sz="1600" b="1">
                <a:latin typeface="Arial"/>
                <a:ea typeface="Arial"/>
                <a:cs typeface="Arial"/>
                <a:sym typeface="Arial"/>
              </a:defRPr>
            </a:pPr>
            <a:endParaRPr lang="de-DE" b="0" noProof="0" dirty="0"/>
          </a:p>
          <a:p>
            <a:pPr marL="285750" indent="-285750">
              <a:buSzPct val="100000"/>
              <a:buFont typeface="Arial"/>
              <a:buChar char="•"/>
              <a:defRPr sz="1600" b="1">
                <a:latin typeface="Arial"/>
                <a:ea typeface="Arial"/>
                <a:cs typeface="Arial"/>
                <a:sym typeface="Arial"/>
              </a:defRPr>
            </a:pPr>
            <a:r>
              <a:rPr lang="de-DE" noProof="0" dirty="0"/>
              <a:t>Optimierte Hardware: </a:t>
            </a:r>
            <a:r>
              <a:rPr lang="de-DE" b="0" noProof="0" dirty="0"/>
              <a:t>Speziell für die Bedürfnisse von Schülern und Studenten entwickelt.</a:t>
            </a:r>
          </a:p>
          <a:p>
            <a:pPr marL="285750" indent="-285750">
              <a:buSzPct val="100000"/>
              <a:buFont typeface="Arial"/>
              <a:buChar char="•"/>
              <a:defRPr sz="1600" b="1">
                <a:latin typeface="Arial"/>
                <a:ea typeface="Arial"/>
                <a:cs typeface="Arial"/>
                <a:sym typeface="Arial"/>
              </a:defRPr>
            </a:pPr>
            <a:endParaRPr lang="de-DE" b="0" noProof="0" dirty="0"/>
          </a:p>
          <a:p>
            <a:pPr marL="285750" indent="-285750">
              <a:buSzPct val="100000"/>
              <a:buFont typeface="Arial"/>
              <a:buChar char="•"/>
              <a:defRPr sz="1600" b="1">
                <a:latin typeface="Arial"/>
                <a:ea typeface="Arial"/>
                <a:cs typeface="Arial"/>
                <a:sym typeface="Arial"/>
              </a:defRPr>
            </a:pPr>
            <a:r>
              <a:rPr lang="de-DE" noProof="0" dirty="0"/>
              <a:t>Umfassende Management-Suite: </a:t>
            </a:r>
            <a:r>
              <a:rPr lang="de-DE" b="0" noProof="0" dirty="0"/>
              <a:t>Inklusive Lizenzen für Google Mobile Device Management (MDM) und Education Content Manager (ECM).</a:t>
            </a:r>
          </a:p>
          <a:p>
            <a:pPr marL="285750" indent="-285750">
              <a:buSzPct val="100000"/>
              <a:buFont typeface="Arial"/>
              <a:buChar char="•"/>
              <a:defRPr sz="1600" b="1">
                <a:latin typeface="Arial"/>
                <a:ea typeface="Arial"/>
                <a:cs typeface="Arial"/>
                <a:sym typeface="Arial"/>
              </a:defRPr>
            </a:pPr>
            <a:endParaRPr lang="de-DE" b="0" noProof="0" dirty="0"/>
          </a:p>
          <a:p>
            <a:pPr marL="285750" indent="-285750">
              <a:buSzPct val="100000"/>
              <a:buFont typeface="Arial"/>
              <a:buChar char="•"/>
              <a:defRPr sz="1600" b="1">
                <a:latin typeface="Arial"/>
                <a:ea typeface="Arial"/>
                <a:cs typeface="Arial"/>
                <a:sym typeface="Arial"/>
              </a:defRPr>
            </a:pPr>
            <a:r>
              <a:rPr lang="de-DE" noProof="0" dirty="0"/>
              <a:t>Erhöhte Sicherheit: </a:t>
            </a:r>
            <a:r>
              <a:rPr lang="de-DE" b="0" noProof="0" dirty="0"/>
              <a:t>Ausgestattet mit sofortiger Fernsperrfunktion und vorkonfigurierten kindersicheren Browsereinstellungen</a:t>
            </a:r>
            <a:r>
              <a:rPr lang="de-DE" noProof="0" dirty="0"/>
              <a:t>.</a:t>
            </a:r>
          </a:p>
          <a:p>
            <a:pPr marL="285750" indent="-285750">
              <a:buSzPct val="100000"/>
              <a:buFont typeface="Arial"/>
              <a:buChar char="•"/>
              <a:defRPr sz="1600" b="1">
                <a:latin typeface="Arial"/>
                <a:ea typeface="Arial"/>
                <a:cs typeface="Arial"/>
                <a:sym typeface="Arial"/>
              </a:defRPr>
            </a:pPr>
            <a:endParaRPr lang="de-DE" noProof="0" dirty="0"/>
          </a:p>
          <a:p>
            <a:pPr marL="285750" indent="-285750">
              <a:buSzPct val="100000"/>
              <a:buFont typeface="Arial"/>
              <a:buChar char="•"/>
              <a:defRPr sz="1600" b="1">
                <a:latin typeface="Arial"/>
                <a:ea typeface="Arial"/>
                <a:cs typeface="Arial"/>
                <a:sym typeface="Arial"/>
              </a:defRPr>
            </a:pPr>
            <a:r>
              <a:rPr lang="de-DE" noProof="0" dirty="0"/>
              <a:t>Individuelle Markenintegration: </a:t>
            </a:r>
            <a:r>
              <a:rPr lang="de-DE" b="0" noProof="0" dirty="0"/>
              <a:t>Verstärktes Gehäuse mit WICTU5-Logo und prominenten Sponsorenlogos.</a:t>
            </a:r>
          </a:p>
        </p:txBody>
      </p:sp>
      <p:sp>
        <p:nvSpPr>
          <p:cNvPr id="125" name="TextBox 9"/>
          <p:cNvSpPr txBox="1"/>
          <p:nvPr/>
        </p:nvSpPr>
        <p:spPr>
          <a:xfrm>
            <a:off x="1409403" y="750017"/>
            <a:ext cx="9373194" cy="800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Arial Black"/>
                <a:ea typeface="Arial Black"/>
                <a:cs typeface="Arial Black"/>
                <a:sym typeface="Arial Black"/>
              </a:defRPr>
            </a:pPr>
            <a:r>
              <a:rPr lang="de-DE" noProof="0" dirty="0"/>
              <a:t>Acer Chromebook 311</a:t>
            </a:r>
          </a:p>
          <a:p>
            <a:pPr algn="ctr">
              <a:defRPr>
                <a:latin typeface="Arial Black"/>
                <a:ea typeface="Arial Black"/>
                <a:cs typeface="Arial Black"/>
                <a:sym typeface="Arial Black"/>
              </a:defRPr>
            </a:pPr>
            <a:r>
              <a:rPr lang="de-DE" noProof="0" dirty="0"/>
              <a:t>In Zusammenarbeit mit MediaMarkt und Google Europe</a:t>
            </a:r>
          </a:p>
        </p:txBody>
      </p:sp>
      <p:pic>
        <p:nvPicPr>
          <p:cNvPr id="126" name="Picture 11" descr="Picture 11"/>
          <p:cNvPicPr>
            <a:picLocks noChangeAspect="1"/>
          </p:cNvPicPr>
          <p:nvPr/>
        </p:nvPicPr>
        <p:blipFill>
          <a:blip r:embed="rId4"/>
          <a:stretch>
            <a:fillRect/>
          </a:stretch>
        </p:blipFill>
        <p:spPr>
          <a:xfrm>
            <a:off x="7191499" y="1888600"/>
            <a:ext cx="2541319" cy="2541319"/>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ctrTitle"/>
          </p:nvPr>
        </p:nvSpPr>
        <p:spPr>
          <a:prstGeom prst="rect">
            <a:avLst/>
          </a:prstGeom>
        </p:spPr>
        <p:txBody>
          <a:bodyPr/>
          <a:lstStyle/>
          <a:p>
            <a:endParaRPr lang="de-DE" noProof="0" dirty="0"/>
          </a:p>
        </p:txBody>
      </p:sp>
      <p:sp>
        <p:nvSpPr>
          <p:cNvPr id="129"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30"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31"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32" name="TextBox 4"/>
          <p:cNvSpPr txBox="1"/>
          <p:nvPr/>
        </p:nvSpPr>
        <p:spPr>
          <a:xfrm>
            <a:off x="2830582" y="414005"/>
            <a:ext cx="6530834" cy="8984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b="1">
                <a:latin typeface="Arial"/>
                <a:ea typeface="Arial"/>
                <a:cs typeface="Arial"/>
                <a:sym typeface="Arial"/>
              </a:defRPr>
            </a:pPr>
            <a:r>
              <a:rPr lang="de-DE" noProof="0" dirty="0"/>
              <a:t>Über die Kampagne</a:t>
            </a:r>
          </a:p>
          <a:p>
            <a:pPr algn="ctr">
              <a:defRPr sz="1400">
                <a:latin typeface="Arial"/>
                <a:ea typeface="Arial"/>
                <a:cs typeface="Arial"/>
                <a:sym typeface="Arial"/>
              </a:defRPr>
            </a:pPr>
            <a:endParaRPr lang="de-DE" noProof="0" dirty="0"/>
          </a:p>
          <a:p>
            <a:pPr algn="ctr">
              <a:defRPr sz="1400">
                <a:latin typeface="Arial"/>
                <a:ea typeface="Arial"/>
                <a:cs typeface="Arial"/>
                <a:sym typeface="Arial"/>
              </a:defRPr>
            </a:pPr>
            <a:r>
              <a:rPr lang="de-DE" noProof="0" dirty="0"/>
              <a:t>„Eine Klasse – Ein Kind“ ist Teil der WICTU5-Initiative und wird unterstützt von</a:t>
            </a:r>
          </a:p>
        </p:txBody>
      </p:sp>
      <p:sp>
        <p:nvSpPr>
          <p:cNvPr id="133" name="TextBox 8"/>
          <p:cNvSpPr txBox="1"/>
          <p:nvPr/>
        </p:nvSpPr>
        <p:spPr>
          <a:xfrm>
            <a:off x="843728" y="3358822"/>
            <a:ext cx="10395772" cy="3631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Dank der humanitären Unterstützung von MediaMarkt und Google Europe erhält das Projekt die Geräte für 220 €. Jeder Laptop wird durch eine gemeinsame Spende ermöglicht. Typische Beiträge sind:</a:t>
            </a:r>
          </a:p>
          <a:p>
            <a:pPr>
              <a:defRPr sz="1600">
                <a:latin typeface="Arial"/>
                <a:ea typeface="Arial"/>
                <a:cs typeface="Arial"/>
                <a:sym typeface="Arial"/>
              </a:defRPr>
            </a:pPr>
            <a:r>
              <a:rPr lang="de-DE" noProof="0" dirty="0"/>
              <a:t>Lions Club: 120 €</a:t>
            </a:r>
          </a:p>
          <a:p>
            <a:pPr>
              <a:defRPr sz="1600">
                <a:latin typeface="Arial"/>
                <a:ea typeface="Arial"/>
                <a:cs typeface="Arial"/>
                <a:sym typeface="Arial"/>
              </a:defRPr>
            </a:pPr>
            <a:r>
              <a:rPr lang="de-DE" noProof="0" dirty="0"/>
              <a:t>Schulklasse oder -verein: 100 €</a:t>
            </a:r>
          </a:p>
          <a:p>
            <a:pPr>
              <a:defRPr sz="1600">
                <a:latin typeface="Arial"/>
                <a:ea typeface="Arial"/>
                <a:cs typeface="Arial"/>
                <a:sym typeface="Arial"/>
              </a:defRPr>
            </a:pPr>
            <a:r>
              <a:rPr lang="de-DE" noProof="0" dirty="0"/>
              <a:t>Oder eine beliebige Kombination, die Ihnen passt.</a:t>
            </a:r>
          </a:p>
          <a:p>
            <a:pPr>
              <a:defRPr sz="1600">
                <a:latin typeface="Arial"/>
                <a:ea typeface="Arial"/>
                <a:cs typeface="Arial"/>
                <a:sym typeface="Arial"/>
              </a:defRPr>
            </a:pPr>
            <a:endParaRPr lang="de-DE" noProof="0" dirty="0"/>
          </a:p>
          <a:p>
            <a:pPr>
              <a:defRPr sz="1600" b="1">
                <a:latin typeface="Arial"/>
                <a:ea typeface="Arial"/>
                <a:cs typeface="Arial"/>
                <a:sym typeface="Arial"/>
              </a:defRPr>
            </a:pPr>
            <a:r>
              <a:rPr lang="de-DE" noProof="0" dirty="0"/>
              <a:t>Jeder Beitrag – ob groß oder klein – hilft, </a:t>
            </a:r>
          </a:p>
          <a:p>
            <a:pPr>
              <a:defRPr sz="1600" b="1">
                <a:latin typeface="Arial"/>
                <a:ea typeface="Arial"/>
                <a:cs typeface="Arial"/>
                <a:sym typeface="Arial"/>
              </a:defRPr>
            </a:pPr>
            <a:r>
              <a:rPr lang="de-DE" noProof="0" dirty="0"/>
              <a:t>einem ukrainischen Kind den Schulbesuch zu ermöglichen.</a:t>
            </a:r>
          </a:p>
          <a:p>
            <a:pPr>
              <a:defRPr sz="1600" b="1">
                <a:latin typeface="Arial"/>
                <a:ea typeface="Arial"/>
                <a:cs typeface="Arial"/>
                <a:sym typeface="Arial"/>
              </a:defRPr>
            </a:pPr>
            <a:endParaRPr lang="de-DE" dirty="0"/>
          </a:p>
          <a:p>
            <a:r>
              <a:rPr lang="de-DE" b="1" dirty="0">
                <a:latin typeface="Arial" panose="020B0604020202020204" pitchFamily="34" charset="0"/>
                <a:cs typeface="Arial" panose="020B0604020202020204" pitchFamily="34" charset="0"/>
              </a:rPr>
              <a:t>Unser Dank gilt auch dem finnischen Innenministerium</a:t>
            </a:r>
            <a:r>
              <a:rPr lang="de-DE" dirty="0">
                <a:latin typeface="Arial" panose="020B0604020202020204" pitchFamily="34" charset="0"/>
                <a:cs typeface="Arial" panose="020B0604020202020204" pitchFamily="34" charset="0"/>
              </a:rPr>
              <a:t> für die Organisation des Transports und der Übernahme der Lieferkosten von Deutschland in die Ukraine. Ihre Unterstützung war unerlässlich, um sicherzustellen, dass jedes Gerät die Kinder erreicht, die es am dringendsten benötigen.</a:t>
            </a:r>
          </a:p>
          <a:p>
            <a:pPr>
              <a:defRPr sz="1600" b="1">
                <a:latin typeface="Arial"/>
                <a:ea typeface="Arial"/>
                <a:cs typeface="Arial"/>
                <a:sym typeface="Arial"/>
              </a:defRPr>
            </a:pPr>
            <a:endParaRPr lang="de-DE" noProof="0" dirty="0"/>
          </a:p>
        </p:txBody>
      </p:sp>
      <p:pic>
        <p:nvPicPr>
          <p:cNvPr id="2" name="Picture 12" descr="Picture 12">
            <a:extLst>
              <a:ext uri="{FF2B5EF4-FFF2-40B4-BE49-F238E27FC236}">
                <a16:creationId xmlns:a16="http://schemas.microsoft.com/office/drawing/2014/main" id="{781E99CD-CC67-05A2-8670-C0155883A74C}"/>
              </a:ext>
            </a:extLst>
          </p:cNvPr>
          <p:cNvPicPr>
            <a:picLocks noChangeAspect="1"/>
          </p:cNvPicPr>
          <p:nvPr/>
        </p:nvPicPr>
        <p:blipFill>
          <a:blip r:embed="rId4"/>
          <a:srcRect r="10" b="10"/>
          <a:stretch>
            <a:fillRect/>
          </a:stretch>
        </p:blipFill>
        <p:spPr>
          <a:xfrm>
            <a:off x="5379839" y="1602382"/>
            <a:ext cx="1427560" cy="1427561"/>
          </a:xfrm>
          <a:custGeom>
            <a:avLst/>
            <a:gdLst/>
            <a:ahLst/>
            <a:cxnLst>
              <a:cxn ang="0">
                <a:pos x="wd2" y="hd2"/>
              </a:cxn>
              <a:cxn ang="5400000">
                <a:pos x="wd2" y="hd2"/>
              </a:cxn>
              <a:cxn ang="10800000">
                <a:pos x="wd2" y="hd2"/>
              </a:cxn>
              <a:cxn ang="16200000">
                <a:pos x="wd2" y="hd2"/>
              </a:cxn>
            </a:cxnLst>
            <a:rect l="0" t="0" r="r" b="b"/>
            <a:pathLst>
              <a:path w="21600" h="21600" extrusionOk="0">
                <a:moveTo>
                  <a:pt x="3597" y="0"/>
                </a:moveTo>
                <a:cubicBezTo>
                  <a:pt x="1609" y="0"/>
                  <a:pt x="0" y="1609"/>
                  <a:pt x="0" y="3597"/>
                </a:cubicBezTo>
                <a:lnTo>
                  <a:pt x="0" y="21600"/>
                </a:lnTo>
                <a:lnTo>
                  <a:pt x="18003" y="21600"/>
                </a:lnTo>
                <a:cubicBezTo>
                  <a:pt x="19991" y="21600"/>
                  <a:pt x="21600" y="19991"/>
                  <a:pt x="21600" y="18003"/>
                </a:cubicBezTo>
                <a:lnTo>
                  <a:pt x="21600" y="0"/>
                </a:lnTo>
                <a:lnTo>
                  <a:pt x="3597" y="0"/>
                </a:lnTo>
                <a:close/>
              </a:path>
            </a:pathLst>
          </a:custGeom>
          <a:ln w="88900" cap="sq">
            <a:solidFill>
              <a:srgbClr val="FFFFFF"/>
            </a:solidFill>
            <a:miter/>
          </a:ln>
          <a:effectLst>
            <a:outerShdw blurRad="254000" rotWithShape="0">
              <a:srgbClr val="000000">
                <a:alpha val="43000"/>
              </a:srgbClr>
            </a:outerShdw>
          </a:effectLst>
        </p:spPr>
      </p:pic>
      <p:pic>
        <p:nvPicPr>
          <p:cNvPr id="3" name="Picture 14" descr="Picture 14">
            <a:extLst>
              <a:ext uri="{FF2B5EF4-FFF2-40B4-BE49-F238E27FC236}">
                <a16:creationId xmlns:a16="http://schemas.microsoft.com/office/drawing/2014/main" id="{09CD9C86-DD96-CBA8-37A0-BA6F6387AC63}"/>
              </a:ext>
            </a:extLst>
          </p:cNvPr>
          <p:cNvPicPr>
            <a:picLocks noChangeAspect="1"/>
          </p:cNvPicPr>
          <p:nvPr/>
        </p:nvPicPr>
        <p:blipFill>
          <a:blip r:embed="rId5"/>
          <a:stretch>
            <a:fillRect/>
          </a:stretch>
        </p:blipFill>
        <p:spPr>
          <a:xfrm>
            <a:off x="1277943" y="1600200"/>
            <a:ext cx="1431731" cy="1431731"/>
          </a:xfrm>
          <a:custGeom>
            <a:avLst/>
            <a:gdLst/>
            <a:ahLst/>
            <a:cxnLst>
              <a:cxn ang="0">
                <a:pos x="wd2" y="hd2"/>
              </a:cxn>
              <a:cxn ang="5400000">
                <a:pos x="wd2" y="hd2"/>
              </a:cxn>
              <a:cxn ang="10800000">
                <a:pos x="wd2" y="hd2"/>
              </a:cxn>
              <a:cxn ang="16200000">
                <a:pos x="wd2" y="hd2"/>
              </a:cxn>
            </a:cxnLst>
            <a:rect l="0" t="0" r="r" b="b"/>
            <a:pathLst>
              <a:path w="21600" h="21600" extrusionOk="0">
                <a:moveTo>
                  <a:pt x="3598" y="0"/>
                </a:moveTo>
                <a:cubicBezTo>
                  <a:pt x="1610" y="0"/>
                  <a:pt x="0" y="1610"/>
                  <a:pt x="0" y="3598"/>
                </a:cubicBezTo>
                <a:lnTo>
                  <a:pt x="0" y="21600"/>
                </a:lnTo>
                <a:lnTo>
                  <a:pt x="18002" y="21600"/>
                </a:lnTo>
                <a:cubicBezTo>
                  <a:pt x="19990" y="21600"/>
                  <a:pt x="21600" y="19990"/>
                  <a:pt x="21600" y="18002"/>
                </a:cubicBezTo>
                <a:lnTo>
                  <a:pt x="21600" y="0"/>
                </a:lnTo>
                <a:lnTo>
                  <a:pt x="3598" y="0"/>
                </a:lnTo>
                <a:close/>
              </a:path>
            </a:pathLst>
          </a:custGeom>
          <a:ln w="88900" cap="sq">
            <a:solidFill>
              <a:srgbClr val="FFFFFF"/>
            </a:solidFill>
            <a:miter/>
          </a:ln>
          <a:effectLst>
            <a:outerShdw blurRad="254000" rotWithShape="0">
              <a:srgbClr val="000000">
                <a:alpha val="43000"/>
              </a:srgbClr>
            </a:outerShdw>
          </a:effectLst>
        </p:spPr>
      </p:pic>
      <p:grpSp>
        <p:nvGrpSpPr>
          <p:cNvPr id="4" name="Group">
            <a:extLst>
              <a:ext uri="{FF2B5EF4-FFF2-40B4-BE49-F238E27FC236}">
                <a16:creationId xmlns:a16="http://schemas.microsoft.com/office/drawing/2014/main" id="{AD6FB6F3-6AD2-B945-D7F4-9A761A7289BA}"/>
              </a:ext>
            </a:extLst>
          </p:cNvPr>
          <p:cNvGrpSpPr/>
          <p:nvPr/>
        </p:nvGrpSpPr>
        <p:grpSpPr>
          <a:xfrm>
            <a:off x="7426562" y="1602393"/>
            <a:ext cx="1427539" cy="1427539"/>
            <a:chOff x="0" y="0"/>
            <a:chExt cx="1427537" cy="1427537"/>
          </a:xfrm>
        </p:grpSpPr>
        <p:pic>
          <p:nvPicPr>
            <p:cNvPr id="5" name="Picture 16" descr="Picture 16">
              <a:extLst>
                <a:ext uri="{FF2B5EF4-FFF2-40B4-BE49-F238E27FC236}">
                  <a16:creationId xmlns:a16="http://schemas.microsoft.com/office/drawing/2014/main" id="{14863A1B-068E-7533-033D-175B0716AF1C}"/>
                </a:ext>
              </a:extLst>
            </p:cNvPr>
            <p:cNvPicPr>
              <a:picLocks noChangeAspect="1"/>
            </p:cNvPicPr>
            <p:nvPr/>
          </p:nvPicPr>
          <p:blipFill>
            <a:blip r:embed="rId6"/>
            <a:srcRect/>
            <a:stretch>
              <a:fillRect/>
            </a:stretch>
          </p:blipFill>
          <p:spPr>
            <a:xfrm>
              <a:off x="-1" y="-1"/>
              <a:ext cx="1427539" cy="1427539"/>
            </a:xfrm>
            <a:custGeom>
              <a:avLst/>
              <a:gdLst/>
              <a:ahLst/>
              <a:cxnLst>
                <a:cxn ang="0">
                  <a:pos x="wd2" y="hd2"/>
                </a:cxn>
                <a:cxn ang="5400000">
                  <a:pos x="wd2" y="hd2"/>
                </a:cxn>
                <a:cxn ang="10800000">
                  <a:pos x="wd2" y="hd2"/>
                </a:cxn>
                <a:cxn ang="16200000">
                  <a:pos x="wd2" y="hd2"/>
                </a:cxn>
              </a:cxnLst>
              <a:rect l="0" t="0" r="r" b="b"/>
              <a:pathLst>
                <a:path w="21600" h="21600" extrusionOk="0">
                  <a:moveTo>
                    <a:pt x="3597" y="0"/>
                  </a:moveTo>
                  <a:cubicBezTo>
                    <a:pt x="1609" y="0"/>
                    <a:pt x="0" y="1609"/>
                    <a:pt x="0" y="3597"/>
                  </a:cubicBezTo>
                  <a:lnTo>
                    <a:pt x="0" y="21600"/>
                  </a:lnTo>
                  <a:lnTo>
                    <a:pt x="18003" y="21600"/>
                  </a:lnTo>
                  <a:cubicBezTo>
                    <a:pt x="19991" y="21600"/>
                    <a:pt x="21600" y="19991"/>
                    <a:pt x="21600" y="18003"/>
                  </a:cubicBezTo>
                  <a:lnTo>
                    <a:pt x="21600" y="0"/>
                  </a:lnTo>
                  <a:lnTo>
                    <a:pt x="3597" y="0"/>
                  </a:lnTo>
                  <a:close/>
                </a:path>
              </a:pathLst>
            </a:custGeom>
            <a:ln w="88900" cap="sq">
              <a:solidFill>
                <a:srgbClr val="FFFFFF"/>
              </a:solidFill>
              <a:prstDash val="solid"/>
              <a:miter lim="800000"/>
            </a:ln>
            <a:effectLst>
              <a:outerShdw blurRad="254000" rotWithShape="0">
                <a:srgbClr val="000000">
                  <a:alpha val="43000"/>
                </a:srgbClr>
              </a:outerShdw>
            </a:effectLst>
          </p:spPr>
        </p:pic>
        <p:sp>
          <p:nvSpPr>
            <p:cNvPr id="6" name="TextBox 17">
              <a:extLst>
                <a:ext uri="{FF2B5EF4-FFF2-40B4-BE49-F238E27FC236}">
                  <a16:creationId xmlns:a16="http://schemas.microsoft.com/office/drawing/2014/main" id="{D1497BF8-B91D-FAF8-24C9-A9794DA07DB6}"/>
                </a:ext>
              </a:extLst>
            </p:cNvPr>
            <p:cNvSpPr txBox="1"/>
            <p:nvPr/>
          </p:nvSpPr>
          <p:spPr>
            <a:xfrm>
              <a:off x="345023" y="1056296"/>
              <a:ext cx="929840" cy="3004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700">
                  <a:solidFill>
                    <a:schemeClr val="accent1"/>
                  </a:solidFill>
                  <a:latin typeface="+mn-lt"/>
                  <a:ea typeface="+mn-ea"/>
                  <a:cs typeface="+mn-cs"/>
                  <a:sym typeface="Calibri"/>
                </a:defRPr>
              </a:lvl1pPr>
            </a:lstStyle>
            <a:p>
              <a:r>
                <a:t>Embassy of Ukraine in the Republic of Finland</a:t>
              </a:r>
            </a:p>
          </p:txBody>
        </p:sp>
      </p:grpSp>
      <p:pic>
        <p:nvPicPr>
          <p:cNvPr id="7" name="Picture 19" descr="Picture 19">
            <a:extLst>
              <a:ext uri="{FF2B5EF4-FFF2-40B4-BE49-F238E27FC236}">
                <a16:creationId xmlns:a16="http://schemas.microsoft.com/office/drawing/2014/main" id="{AB88A9BA-4501-B620-20B9-55EAE41AE0EE}"/>
              </a:ext>
            </a:extLst>
          </p:cNvPr>
          <p:cNvPicPr>
            <a:picLocks noChangeAspect="1"/>
          </p:cNvPicPr>
          <p:nvPr/>
        </p:nvPicPr>
        <p:blipFill>
          <a:blip r:embed="rId7"/>
          <a:srcRect r="4" b="8"/>
          <a:stretch>
            <a:fillRect/>
          </a:stretch>
        </p:blipFill>
        <p:spPr>
          <a:xfrm>
            <a:off x="9477369" y="1621829"/>
            <a:ext cx="1436689" cy="1388667"/>
          </a:xfrm>
          <a:custGeom>
            <a:avLst/>
            <a:gdLst/>
            <a:ahLst/>
            <a:cxnLst>
              <a:cxn ang="0">
                <a:pos x="wd2" y="hd2"/>
              </a:cxn>
              <a:cxn ang="5400000">
                <a:pos x="wd2" y="hd2"/>
              </a:cxn>
              <a:cxn ang="10800000">
                <a:pos x="wd2" y="hd2"/>
              </a:cxn>
              <a:cxn ang="16200000">
                <a:pos x="wd2" y="hd2"/>
              </a:cxn>
            </a:cxnLst>
            <a:rect l="0" t="0" r="r" b="b"/>
            <a:pathLst>
              <a:path w="21600" h="21600" extrusionOk="0">
                <a:moveTo>
                  <a:pt x="3479" y="0"/>
                </a:moveTo>
                <a:cubicBezTo>
                  <a:pt x="1557" y="0"/>
                  <a:pt x="0" y="1611"/>
                  <a:pt x="0" y="3599"/>
                </a:cubicBezTo>
                <a:lnTo>
                  <a:pt x="0" y="21600"/>
                </a:lnTo>
                <a:lnTo>
                  <a:pt x="18121" y="21600"/>
                </a:lnTo>
                <a:cubicBezTo>
                  <a:pt x="20043" y="21600"/>
                  <a:pt x="21600" y="19989"/>
                  <a:pt x="21600" y="18001"/>
                </a:cubicBezTo>
                <a:lnTo>
                  <a:pt x="21600" y="0"/>
                </a:lnTo>
                <a:lnTo>
                  <a:pt x="3479" y="0"/>
                </a:lnTo>
                <a:close/>
              </a:path>
            </a:pathLst>
          </a:custGeom>
          <a:ln w="88900" cap="sq">
            <a:solidFill>
              <a:srgbClr val="FFFFFF"/>
            </a:solidFill>
            <a:miter/>
          </a:ln>
          <a:effectLst>
            <a:outerShdw blurRad="254000" rotWithShape="0">
              <a:srgbClr val="000000">
                <a:alpha val="43000"/>
              </a:srgbClr>
            </a:outerShdw>
          </a:effectLst>
        </p:spPr>
      </p:pic>
      <p:grpSp>
        <p:nvGrpSpPr>
          <p:cNvPr id="8" name="Group">
            <a:extLst>
              <a:ext uri="{FF2B5EF4-FFF2-40B4-BE49-F238E27FC236}">
                <a16:creationId xmlns:a16="http://schemas.microsoft.com/office/drawing/2014/main" id="{3B46BC8A-2748-4F06-D276-E2D8BB992668}"/>
              </a:ext>
            </a:extLst>
          </p:cNvPr>
          <p:cNvGrpSpPr/>
          <p:nvPr/>
        </p:nvGrpSpPr>
        <p:grpSpPr>
          <a:xfrm>
            <a:off x="3329032" y="1599908"/>
            <a:ext cx="1431643" cy="1432509"/>
            <a:chOff x="0" y="0"/>
            <a:chExt cx="1431641" cy="1432508"/>
          </a:xfrm>
        </p:grpSpPr>
        <p:pic>
          <p:nvPicPr>
            <p:cNvPr id="9" name="Picture 12" descr="Picture 12">
              <a:extLst>
                <a:ext uri="{FF2B5EF4-FFF2-40B4-BE49-F238E27FC236}">
                  <a16:creationId xmlns:a16="http://schemas.microsoft.com/office/drawing/2014/main" id="{6FD8D2F3-FBFA-590D-5F8C-B039981A48B6}"/>
                </a:ext>
              </a:extLst>
            </p:cNvPr>
            <p:cNvPicPr>
              <a:picLocks noChangeAspect="1"/>
            </p:cNvPicPr>
            <p:nvPr/>
          </p:nvPicPr>
          <p:blipFill>
            <a:blip r:embed="rId4"/>
            <a:srcRect r="10" b="10"/>
            <a:stretch>
              <a:fillRect/>
            </a:stretch>
          </p:blipFill>
          <p:spPr>
            <a:xfrm>
              <a:off x="-1" y="-1"/>
              <a:ext cx="1427561" cy="1427561"/>
            </a:xfrm>
            <a:custGeom>
              <a:avLst/>
              <a:gdLst/>
              <a:ahLst/>
              <a:cxnLst>
                <a:cxn ang="0">
                  <a:pos x="wd2" y="hd2"/>
                </a:cxn>
                <a:cxn ang="5400000">
                  <a:pos x="wd2" y="hd2"/>
                </a:cxn>
                <a:cxn ang="10800000">
                  <a:pos x="wd2" y="hd2"/>
                </a:cxn>
                <a:cxn ang="16200000">
                  <a:pos x="wd2" y="hd2"/>
                </a:cxn>
              </a:cxnLst>
              <a:rect l="0" t="0" r="r" b="b"/>
              <a:pathLst>
                <a:path w="21600" h="21600" extrusionOk="0">
                  <a:moveTo>
                    <a:pt x="3597" y="0"/>
                  </a:moveTo>
                  <a:cubicBezTo>
                    <a:pt x="1609" y="0"/>
                    <a:pt x="0" y="1609"/>
                    <a:pt x="0" y="3597"/>
                  </a:cubicBezTo>
                  <a:lnTo>
                    <a:pt x="0" y="21600"/>
                  </a:lnTo>
                  <a:lnTo>
                    <a:pt x="18003" y="21600"/>
                  </a:lnTo>
                  <a:cubicBezTo>
                    <a:pt x="19991" y="21600"/>
                    <a:pt x="21600" y="19991"/>
                    <a:pt x="21600" y="18003"/>
                  </a:cubicBezTo>
                  <a:lnTo>
                    <a:pt x="21600" y="0"/>
                  </a:lnTo>
                  <a:lnTo>
                    <a:pt x="3597" y="0"/>
                  </a:lnTo>
                  <a:close/>
                </a:path>
              </a:pathLst>
            </a:custGeom>
            <a:ln w="88900" cap="sq">
              <a:solidFill>
                <a:srgbClr val="FFFFFF"/>
              </a:solidFill>
              <a:prstDash val="solid"/>
              <a:miter lim="800000"/>
            </a:ln>
            <a:effectLst>
              <a:outerShdw blurRad="254000" rotWithShape="0">
                <a:srgbClr val="000000">
                  <a:alpha val="43000"/>
                </a:srgbClr>
              </a:outerShdw>
            </a:effectLst>
          </p:spPr>
        </p:pic>
        <p:grpSp>
          <p:nvGrpSpPr>
            <p:cNvPr id="10" name="Group">
              <a:extLst>
                <a:ext uri="{FF2B5EF4-FFF2-40B4-BE49-F238E27FC236}">
                  <a16:creationId xmlns:a16="http://schemas.microsoft.com/office/drawing/2014/main" id="{C7CFE312-BF11-F7D1-EB16-205BCA17F801}"/>
                </a:ext>
              </a:extLst>
            </p:cNvPr>
            <p:cNvGrpSpPr/>
            <p:nvPr/>
          </p:nvGrpSpPr>
          <p:grpSpPr>
            <a:xfrm>
              <a:off x="4103" y="4971"/>
              <a:ext cx="1427539" cy="1427538"/>
              <a:chOff x="0" y="0"/>
              <a:chExt cx="1427537" cy="1427537"/>
            </a:xfrm>
          </p:grpSpPr>
          <p:sp>
            <p:nvSpPr>
              <p:cNvPr id="11" name="Rectangle">
                <a:extLst>
                  <a:ext uri="{FF2B5EF4-FFF2-40B4-BE49-F238E27FC236}">
                    <a16:creationId xmlns:a16="http://schemas.microsoft.com/office/drawing/2014/main" id="{C048007A-0445-A78E-920A-031F1A5F9197}"/>
                  </a:ext>
                </a:extLst>
              </p:cNvPr>
              <p:cNvSpPr/>
              <p:nvPr/>
            </p:nvSpPr>
            <p:spPr>
              <a:xfrm>
                <a:off x="36609" y="281825"/>
                <a:ext cx="1354341" cy="849928"/>
              </a:xfrm>
              <a:prstGeom prst="rect">
                <a:avLst/>
              </a:prstGeom>
              <a:solidFill>
                <a:srgbClr val="FFFFFF"/>
              </a:solidFill>
              <a:ln w="12700" cap="flat">
                <a:noFill/>
                <a:miter lim="400000"/>
              </a:ln>
              <a:effectLst/>
            </p:spPr>
            <p:txBody>
              <a:bodyPr wrap="square" lIns="45718" tIns="45718" rIns="45718" bIns="45718" numCol="1" anchor="ctr">
                <a:noAutofit/>
              </a:bodyPr>
              <a:lstStyle/>
              <a:p>
                <a:endParaRPr/>
              </a:p>
            </p:txBody>
          </p:sp>
          <p:pic>
            <p:nvPicPr>
              <p:cNvPr id="12" name="media-markt-vector-logo.png" descr="media-markt-vector-logo.png">
                <a:extLst>
                  <a:ext uri="{FF2B5EF4-FFF2-40B4-BE49-F238E27FC236}">
                    <a16:creationId xmlns:a16="http://schemas.microsoft.com/office/drawing/2014/main" id="{B6F6EFDA-543B-689F-6099-FB1ED3B46C6A}"/>
                  </a:ext>
                </a:extLst>
              </p:cNvPr>
              <p:cNvPicPr>
                <a:picLocks noChangeAspect="1"/>
              </p:cNvPicPr>
              <p:nvPr/>
            </p:nvPicPr>
            <p:blipFill>
              <a:blip r:embed="rId8"/>
              <a:srcRect/>
              <a:stretch>
                <a:fillRect/>
              </a:stretch>
            </p:blipFill>
            <p:spPr>
              <a:xfrm>
                <a:off x="0" y="0"/>
                <a:ext cx="1427538" cy="1427538"/>
              </a:xfrm>
              <a:prstGeom prst="rect">
                <a:avLst/>
              </a:prstGeom>
              <a:ln w="12700" cap="flat">
                <a:noFill/>
                <a:miter lim="400000"/>
              </a:ln>
              <a:effectLst/>
            </p:spPr>
          </p:pic>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
          <p:cNvSpPr txBox="1">
            <a:spLocks noGrp="1"/>
          </p:cNvSpPr>
          <p:nvPr>
            <p:ph type="ctrTitle"/>
          </p:nvPr>
        </p:nvSpPr>
        <p:spPr>
          <a:prstGeom prst="rect">
            <a:avLst/>
          </a:prstGeom>
        </p:spPr>
        <p:txBody>
          <a:bodyPr/>
          <a:lstStyle/>
          <a:p>
            <a:endParaRPr lang="de-DE" noProof="0" dirty="0"/>
          </a:p>
        </p:txBody>
      </p:sp>
      <p:sp>
        <p:nvSpPr>
          <p:cNvPr id="142"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43"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44"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45" name="TextBox 3"/>
          <p:cNvSpPr txBox="1"/>
          <p:nvPr/>
        </p:nvSpPr>
        <p:spPr>
          <a:xfrm>
            <a:off x="998219" y="508124"/>
            <a:ext cx="9707469" cy="662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200">
                <a:latin typeface="Arial Black"/>
                <a:ea typeface="Arial Black"/>
                <a:cs typeface="Arial Black"/>
                <a:sym typeface="Arial Black"/>
              </a:defRPr>
            </a:lvl1pPr>
          </a:lstStyle>
          <a:p>
            <a:r>
              <a:rPr lang="de-DE" noProof="0" dirty="0"/>
              <a:t>WICTU5 Management Team</a:t>
            </a:r>
          </a:p>
        </p:txBody>
      </p:sp>
      <p:pic>
        <p:nvPicPr>
          <p:cNvPr id="146" name="Picture 6" descr="Picture 6"/>
          <p:cNvPicPr>
            <a:picLocks noChangeAspect="1"/>
          </p:cNvPicPr>
          <p:nvPr/>
        </p:nvPicPr>
        <p:blipFill>
          <a:blip r:embed="rId4"/>
          <a:srcRect r="5" b="9"/>
          <a:stretch>
            <a:fillRect/>
          </a:stretch>
        </p:blipFill>
        <p:spPr>
          <a:xfrm>
            <a:off x="349002" y="1201466"/>
            <a:ext cx="2191148" cy="1970882"/>
          </a:xfrm>
          <a:custGeom>
            <a:avLst/>
            <a:gdLst/>
            <a:ahLst/>
            <a:cxnLst>
              <a:cxn ang="0">
                <a:pos x="wd2" y="hd2"/>
              </a:cxn>
              <a:cxn ang="5400000">
                <a:pos x="wd2" y="hd2"/>
              </a:cxn>
              <a:cxn ang="10800000">
                <a:pos x="wd2" y="hd2"/>
              </a:cxn>
              <a:cxn ang="16200000">
                <a:pos x="wd2" y="hd2"/>
              </a:cxn>
            </a:cxnLst>
            <a:rect l="0" t="0" r="r" b="b"/>
            <a:pathLst>
              <a:path w="21600" h="21600" extrusionOk="0">
                <a:moveTo>
                  <a:pt x="3239" y="0"/>
                </a:moveTo>
                <a:cubicBezTo>
                  <a:pt x="1451" y="0"/>
                  <a:pt x="0" y="1613"/>
                  <a:pt x="0" y="3601"/>
                </a:cubicBezTo>
                <a:lnTo>
                  <a:pt x="0" y="21600"/>
                </a:lnTo>
                <a:lnTo>
                  <a:pt x="18364" y="21600"/>
                </a:lnTo>
                <a:cubicBezTo>
                  <a:pt x="20153" y="21600"/>
                  <a:pt x="21600" y="19991"/>
                  <a:pt x="21600" y="18003"/>
                </a:cubicBezTo>
                <a:lnTo>
                  <a:pt x="21600" y="0"/>
                </a:lnTo>
                <a:lnTo>
                  <a:pt x="3239" y="0"/>
                </a:lnTo>
                <a:close/>
              </a:path>
            </a:pathLst>
          </a:custGeom>
          <a:ln w="88900" cap="sq">
            <a:solidFill>
              <a:srgbClr val="FFFFFF"/>
            </a:solidFill>
            <a:miter/>
          </a:ln>
          <a:effectLst>
            <a:outerShdw blurRad="254000" rotWithShape="0">
              <a:srgbClr val="000000">
                <a:alpha val="43000"/>
              </a:srgbClr>
            </a:outerShdw>
          </a:effectLst>
        </p:spPr>
      </p:pic>
      <p:pic>
        <p:nvPicPr>
          <p:cNvPr id="147" name="Picture 9" descr="Picture 9"/>
          <p:cNvPicPr>
            <a:picLocks noChangeAspect="1"/>
          </p:cNvPicPr>
          <p:nvPr/>
        </p:nvPicPr>
        <p:blipFill>
          <a:blip r:embed="rId5"/>
          <a:stretch>
            <a:fillRect/>
          </a:stretch>
        </p:blipFill>
        <p:spPr>
          <a:xfrm>
            <a:off x="2867547" y="1201466"/>
            <a:ext cx="2242549" cy="1981180"/>
          </a:xfrm>
          <a:custGeom>
            <a:avLst/>
            <a:gdLst/>
            <a:ahLst/>
            <a:cxnLst>
              <a:cxn ang="0">
                <a:pos x="wd2" y="hd2"/>
              </a:cxn>
              <a:cxn ang="5400000">
                <a:pos x="wd2" y="hd2"/>
              </a:cxn>
              <a:cxn ang="10800000">
                <a:pos x="wd2" y="hd2"/>
              </a:cxn>
              <a:cxn ang="16200000">
                <a:pos x="wd2" y="hd2"/>
              </a:cxn>
            </a:cxnLst>
            <a:rect l="0" t="0" r="r" b="b"/>
            <a:pathLst>
              <a:path w="21600" h="21600" extrusionOk="0">
                <a:moveTo>
                  <a:pt x="3180" y="0"/>
                </a:moveTo>
                <a:cubicBezTo>
                  <a:pt x="1424" y="0"/>
                  <a:pt x="0" y="1612"/>
                  <a:pt x="0" y="3600"/>
                </a:cubicBezTo>
                <a:lnTo>
                  <a:pt x="0" y="21600"/>
                </a:lnTo>
                <a:lnTo>
                  <a:pt x="18420" y="21600"/>
                </a:lnTo>
                <a:cubicBezTo>
                  <a:pt x="20176" y="21600"/>
                  <a:pt x="21600" y="19988"/>
                  <a:pt x="21600" y="18000"/>
                </a:cubicBezTo>
                <a:lnTo>
                  <a:pt x="21600" y="0"/>
                </a:lnTo>
                <a:lnTo>
                  <a:pt x="3180" y="0"/>
                </a:lnTo>
                <a:close/>
              </a:path>
            </a:pathLst>
          </a:custGeom>
          <a:ln w="88900" cap="sq">
            <a:solidFill>
              <a:srgbClr val="FFFFFF"/>
            </a:solidFill>
            <a:miter/>
          </a:ln>
          <a:effectLst>
            <a:outerShdw blurRad="254000" rotWithShape="0">
              <a:srgbClr val="000000">
                <a:alpha val="43000"/>
              </a:srgbClr>
            </a:outerShdw>
          </a:effectLst>
        </p:spPr>
      </p:pic>
      <p:pic>
        <p:nvPicPr>
          <p:cNvPr id="148" name="Picture 11" descr="Picture 11"/>
          <p:cNvPicPr>
            <a:picLocks noChangeAspect="1"/>
          </p:cNvPicPr>
          <p:nvPr/>
        </p:nvPicPr>
        <p:blipFill>
          <a:blip r:embed="rId6"/>
          <a:srcRect b="8"/>
          <a:stretch>
            <a:fillRect/>
          </a:stretch>
        </p:blipFill>
        <p:spPr>
          <a:xfrm>
            <a:off x="5477088" y="1201466"/>
            <a:ext cx="2071530" cy="1954213"/>
          </a:xfrm>
          <a:custGeom>
            <a:avLst/>
            <a:gdLst/>
            <a:ahLst/>
            <a:cxnLst>
              <a:cxn ang="0">
                <a:pos x="wd2" y="hd2"/>
              </a:cxn>
              <a:cxn ang="5400000">
                <a:pos x="wd2" y="hd2"/>
              </a:cxn>
              <a:cxn ang="10800000">
                <a:pos x="wd2" y="hd2"/>
              </a:cxn>
              <a:cxn ang="16200000">
                <a:pos x="wd2" y="hd2"/>
              </a:cxn>
            </a:cxnLst>
            <a:rect l="0" t="0" r="r" b="b"/>
            <a:pathLst>
              <a:path w="21600" h="21600" extrusionOk="0">
                <a:moveTo>
                  <a:pt x="3397" y="0"/>
                </a:moveTo>
                <a:cubicBezTo>
                  <a:pt x="1522" y="0"/>
                  <a:pt x="0" y="1613"/>
                  <a:pt x="0" y="3601"/>
                </a:cubicBezTo>
                <a:lnTo>
                  <a:pt x="0" y="21600"/>
                </a:lnTo>
                <a:lnTo>
                  <a:pt x="18203" y="21600"/>
                </a:lnTo>
                <a:cubicBezTo>
                  <a:pt x="20078" y="21600"/>
                  <a:pt x="21600" y="19991"/>
                  <a:pt x="21600" y="18003"/>
                </a:cubicBezTo>
                <a:lnTo>
                  <a:pt x="21600" y="0"/>
                </a:lnTo>
                <a:lnTo>
                  <a:pt x="3397" y="0"/>
                </a:lnTo>
                <a:close/>
              </a:path>
            </a:pathLst>
          </a:custGeom>
          <a:ln w="88900" cap="sq">
            <a:solidFill>
              <a:srgbClr val="FFFFFF"/>
            </a:solidFill>
            <a:miter/>
          </a:ln>
          <a:effectLst>
            <a:outerShdw blurRad="254000" rotWithShape="0">
              <a:srgbClr val="000000">
                <a:alpha val="43000"/>
              </a:srgbClr>
            </a:outerShdw>
          </a:effectLst>
        </p:spPr>
      </p:pic>
      <p:pic>
        <p:nvPicPr>
          <p:cNvPr id="149" name="Picture 15" descr="Picture 15"/>
          <p:cNvPicPr>
            <a:picLocks noChangeAspect="1"/>
          </p:cNvPicPr>
          <p:nvPr/>
        </p:nvPicPr>
        <p:blipFill>
          <a:blip r:embed="rId7"/>
          <a:stretch>
            <a:fillRect/>
          </a:stretch>
        </p:blipFill>
        <p:spPr>
          <a:xfrm>
            <a:off x="2808920" y="4127117"/>
            <a:ext cx="2238180" cy="1934707"/>
          </a:xfrm>
          <a:custGeom>
            <a:avLst/>
            <a:gdLst/>
            <a:ahLst/>
            <a:cxnLst>
              <a:cxn ang="0">
                <a:pos x="wd2" y="hd2"/>
              </a:cxn>
              <a:cxn ang="5400000">
                <a:pos x="wd2" y="hd2"/>
              </a:cxn>
              <a:cxn ang="10800000">
                <a:pos x="wd2" y="hd2"/>
              </a:cxn>
              <a:cxn ang="16200000">
                <a:pos x="wd2" y="hd2"/>
              </a:cxn>
            </a:cxnLst>
            <a:rect l="0" t="0" r="r" b="b"/>
            <a:pathLst>
              <a:path w="21600" h="21600" extrusionOk="0">
                <a:moveTo>
                  <a:pt x="3110" y="0"/>
                </a:moveTo>
                <a:cubicBezTo>
                  <a:pt x="1391" y="0"/>
                  <a:pt x="0" y="1610"/>
                  <a:pt x="0" y="3598"/>
                </a:cubicBezTo>
                <a:lnTo>
                  <a:pt x="0" y="21600"/>
                </a:lnTo>
                <a:lnTo>
                  <a:pt x="18486" y="21600"/>
                </a:lnTo>
                <a:cubicBezTo>
                  <a:pt x="20205" y="21600"/>
                  <a:pt x="21600" y="19986"/>
                  <a:pt x="21600" y="17998"/>
                </a:cubicBezTo>
                <a:lnTo>
                  <a:pt x="21600" y="0"/>
                </a:lnTo>
                <a:lnTo>
                  <a:pt x="3110" y="0"/>
                </a:lnTo>
                <a:close/>
              </a:path>
            </a:pathLst>
          </a:custGeom>
          <a:ln w="88900" cap="sq">
            <a:solidFill>
              <a:srgbClr val="FFFFFF"/>
            </a:solidFill>
            <a:miter/>
          </a:ln>
          <a:effectLst>
            <a:outerShdw blurRad="254000" rotWithShape="0">
              <a:srgbClr val="000000">
                <a:alpha val="43000"/>
              </a:srgbClr>
            </a:outerShdw>
          </a:effectLst>
        </p:spPr>
      </p:pic>
      <p:pic>
        <p:nvPicPr>
          <p:cNvPr id="150" name="Picture 8" descr="Picture 8"/>
          <p:cNvPicPr>
            <a:picLocks noChangeAspect="1"/>
          </p:cNvPicPr>
          <p:nvPr/>
        </p:nvPicPr>
        <p:blipFill>
          <a:blip r:embed="rId8"/>
          <a:stretch>
            <a:fillRect/>
          </a:stretch>
        </p:blipFill>
        <p:spPr>
          <a:xfrm>
            <a:off x="7910786" y="1127293"/>
            <a:ext cx="1981180" cy="198118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cubicBezTo>
                  <a:pt x="1612" y="0"/>
                  <a:pt x="0" y="1612"/>
                  <a:pt x="0" y="3600"/>
                </a:cubicBezTo>
                <a:lnTo>
                  <a:pt x="0" y="21600"/>
                </a:lnTo>
                <a:lnTo>
                  <a:pt x="18000" y="21600"/>
                </a:lnTo>
                <a:cubicBezTo>
                  <a:pt x="19988" y="21600"/>
                  <a:pt x="21600" y="19988"/>
                  <a:pt x="21600" y="18000"/>
                </a:cubicBezTo>
                <a:lnTo>
                  <a:pt x="21600" y="0"/>
                </a:lnTo>
                <a:lnTo>
                  <a:pt x="3600" y="0"/>
                </a:lnTo>
                <a:close/>
              </a:path>
            </a:pathLst>
          </a:custGeom>
          <a:ln w="88900" cap="sq">
            <a:solidFill>
              <a:srgbClr val="FFFFFF"/>
            </a:solidFill>
            <a:miter/>
          </a:ln>
          <a:effectLst>
            <a:outerShdw blurRad="254000" rotWithShape="0">
              <a:srgbClr val="000000">
                <a:alpha val="43000"/>
              </a:srgbClr>
            </a:outerShdw>
          </a:effectLst>
        </p:spPr>
      </p:pic>
      <p:sp>
        <p:nvSpPr>
          <p:cNvPr id="151" name="TextBox 12"/>
          <p:cNvSpPr txBox="1"/>
          <p:nvPr/>
        </p:nvSpPr>
        <p:spPr>
          <a:xfrm>
            <a:off x="356260" y="3328480"/>
            <a:ext cx="2176748" cy="4420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a:latin typeface="Arial"/>
                <a:ea typeface="Arial"/>
                <a:cs typeface="Arial"/>
                <a:sym typeface="Arial"/>
              </a:defRPr>
            </a:lvl1pPr>
          </a:lstStyle>
          <a:p>
            <a:r>
              <a:rPr lang="de-DE" noProof="0" dirty="0"/>
              <a:t>PDG Björn </a:t>
            </a:r>
            <a:r>
              <a:rPr lang="de-DE" noProof="0" dirty="0" err="1"/>
              <a:t>Hägerstrand</a:t>
            </a:r>
            <a:r>
              <a:rPr lang="de-DE" noProof="0" dirty="0"/>
              <a:t> Projektleiter</a:t>
            </a:r>
          </a:p>
        </p:txBody>
      </p:sp>
      <p:sp>
        <p:nvSpPr>
          <p:cNvPr id="152" name="TextBox 16"/>
          <p:cNvSpPr txBox="1"/>
          <p:nvPr/>
        </p:nvSpPr>
        <p:spPr>
          <a:xfrm>
            <a:off x="2830224" y="3323092"/>
            <a:ext cx="1929291" cy="4420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a:latin typeface="Arial"/>
                <a:ea typeface="Arial"/>
                <a:cs typeface="Arial"/>
                <a:sym typeface="Arial"/>
              </a:defRPr>
            </a:pPr>
            <a:r>
              <a:rPr lang="de-DE" noProof="0" dirty="0"/>
              <a:t>PID Daniel Isenrich </a:t>
            </a:r>
          </a:p>
          <a:p>
            <a:pPr>
              <a:defRPr sz="1200">
                <a:latin typeface="Arial"/>
                <a:ea typeface="Arial"/>
                <a:cs typeface="Arial"/>
                <a:sym typeface="Arial"/>
              </a:defRPr>
            </a:pPr>
            <a:r>
              <a:rPr lang="de-DE" noProof="0" dirty="0"/>
              <a:t>Finanzen</a:t>
            </a:r>
          </a:p>
        </p:txBody>
      </p:sp>
      <p:sp>
        <p:nvSpPr>
          <p:cNvPr id="153" name="TextBox 18"/>
          <p:cNvSpPr txBox="1"/>
          <p:nvPr/>
        </p:nvSpPr>
        <p:spPr>
          <a:xfrm>
            <a:off x="5364589" y="3323092"/>
            <a:ext cx="2031071"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a:latin typeface="Arial"/>
                <a:ea typeface="Arial"/>
                <a:cs typeface="Arial"/>
                <a:sym typeface="Arial"/>
              </a:defRPr>
            </a:lvl1pPr>
          </a:lstStyle>
          <a:p>
            <a:r>
              <a:rPr lang="de-DE" noProof="0" dirty="0"/>
              <a:t>PDG Vanessa </a:t>
            </a:r>
            <a:r>
              <a:rPr lang="de-DE" noProof="0" dirty="0" err="1"/>
              <a:t>Horrod</a:t>
            </a:r>
            <a:r>
              <a:rPr lang="de-DE" noProof="0" dirty="0"/>
              <a:t> Koordination Schulen</a:t>
            </a:r>
          </a:p>
        </p:txBody>
      </p:sp>
      <p:sp>
        <p:nvSpPr>
          <p:cNvPr id="154" name="TextBox 20"/>
          <p:cNvSpPr txBox="1"/>
          <p:nvPr/>
        </p:nvSpPr>
        <p:spPr>
          <a:xfrm>
            <a:off x="2915547" y="6183138"/>
            <a:ext cx="2495504"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a:solidFill>
                  <a:schemeClr val="accent2">
                    <a:satOff val="-18194"/>
                    <a:lumOff val="-11215"/>
                  </a:schemeClr>
                </a:solidFill>
                <a:latin typeface="Arial"/>
                <a:ea typeface="Arial"/>
                <a:cs typeface="Arial"/>
                <a:sym typeface="Arial"/>
              </a:defRPr>
            </a:pPr>
            <a:r>
              <a:rPr lang="de-DE" noProof="0" dirty="0">
                <a:solidFill>
                  <a:schemeClr val="tx1"/>
                </a:solidFill>
              </a:rPr>
              <a:t>Rich Morris </a:t>
            </a:r>
          </a:p>
          <a:p>
            <a:pPr>
              <a:defRPr sz="1200">
                <a:solidFill>
                  <a:schemeClr val="accent2">
                    <a:satOff val="-18194"/>
                    <a:lumOff val="-11215"/>
                  </a:schemeClr>
                </a:solidFill>
                <a:latin typeface="Arial"/>
                <a:ea typeface="Arial"/>
                <a:cs typeface="Arial"/>
                <a:sym typeface="Arial"/>
              </a:defRPr>
            </a:pPr>
            <a:r>
              <a:rPr lang="de-DE" noProof="0" dirty="0">
                <a:solidFill>
                  <a:schemeClr val="tx1"/>
                </a:solidFill>
              </a:rPr>
              <a:t>Marketing und Kommunikation</a:t>
            </a:r>
          </a:p>
        </p:txBody>
      </p:sp>
      <p:sp>
        <p:nvSpPr>
          <p:cNvPr id="155" name="TextBox 22"/>
          <p:cNvSpPr txBox="1"/>
          <p:nvPr/>
        </p:nvSpPr>
        <p:spPr>
          <a:xfrm>
            <a:off x="7835445" y="3323092"/>
            <a:ext cx="2010801" cy="4420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a:latin typeface="Arial"/>
                <a:ea typeface="Arial"/>
                <a:cs typeface="Arial"/>
                <a:sym typeface="Arial"/>
              </a:defRPr>
            </a:pPr>
            <a:r>
              <a:rPr lang="de-DE" noProof="0" dirty="0"/>
              <a:t>PID Phil Nathan </a:t>
            </a:r>
          </a:p>
          <a:p>
            <a:pPr>
              <a:defRPr sz="1200">
                <a:latin typeface="Arial"/>
                <a:ea typeface="Arial"/>
                <a:cs typeface="Arial"/>
                <a:sym typeface="Arial"/>
              </a:defRPr>
            </a:pPr>
            <a:r>
              <a:rPr lang="de-DE" noProof="0" dirty="0"/>
              <a:t>Logistik und Transport</a:t>
            </a:r>
          </a:p>
        </p:txBody>
      </p:sp>
      <p:pic>
        <p:nvPicPr>
          <p:cNvPr id="156" name="Picture 10" descr="Picture 10"/>
          <p:cNvPicPr>
            <a:picLocks noChangeAspect="1"/>
          </p:cNvPicPr>
          <p:nvPr/>
        </p:nvPicPr>
        <p:blipFill>
          <a:blip r:embed="rId9"/>
          <a:srcRect r="2" b="9"/>
          <a:stretch>
            <a:fillRect/>
          </a:stretch>
        </p:blipFill>
        <p:spPr>
          <a:xfrm>
            <a:off x="310540" y="4193682"/>
            <a:ext cx="2062163" cy="1899444"/>
          </a:xfrm>
          <a:custGeom>
            <a:avLst/>
            <a:gdLst/>
            <a:ahLst/>
            <a:cxnLst>
              <a:cxn ang="0">
                <a:pos x="wd2" y="hd2"/>
              </a:cxn>
              <a:cxn ang="5400000">
                <a:pos x="wd2" y="hd2"/>
              </a:cxn>
              <a:cxn ang="10800000">
                <a:pos x="wd2" y="hd2"/>
              </a:cxn>
              <a:cxn ang="16200000">
                <a:pos x="wd2" y="hd2"/>
              </a:cxn>
            </a:cxnLst>
            <a:rect l="0" t="0" r="r" b="b"/>
            <a:pathLst>
              <a:path w="21600" h="21600" extrusionOk="0">
                <a:moveTo>
                  <a:pt x="3317" y="0"/>
                </a:moveTo>
                <a:cubicBezTo>
                  <a:pt x="1486" y="0"/>
                  <a:pt x="0" y="1613"/>
                  <a:pt x="0" y="3602"/>
                </a:cubicBezTo>
                <a:lnTo>
                  <a:pt x="0" y="21600"/>
                </a:lnTo>
                <a:lnTo>
                  <a:pt x="18283" y="21600"/>
                </a:lnTo>
                <a:cubicBezTo>
                  <a:pt x="20114" y="21600"/>
                  <a:pt x="21600" y="19991"/>
                  <a:pt x="21600" y="18003"/>
                </a:cubicBezTo>
                <a:lnTo>
                  <a:pt x="21600" y="0"/>
                </a:lnTo>
                <a:lnTo>
                  <a:pt x="3317" y="0"/>
                </a:lnTo>
                <a:close/>
              </a:path>
            </a:pathLst>
          </a:custGeom>
          <a:ln w="88900" cap="sq">
            <a:solidFill>
              <a:srgbClr val="FFFFFF"/>
            </a:solidFill>
            <a:miter/>
          </a:ln>
          <a:effectLst>
            <a:outerShdw blurRad="254000" rotWithShape="0">
              <a:srgbClr val="000000">
                <a:alpha val="43000"/>
              </a:srgbClr>
            </a:outerShdw>
          </a:effectLst>
        </p:spPr>
      </p:pic>
      <p:sp>
        <p:nvSpPr>
          <p:cNvPr id="157" name="TextBox 17"/>
          <p:cNvSpPr txBox="1"/>
          <p:nvPr/>
        </p:nvSpPr>
        <p:spPr>
          <a:xfrm>
            <a:off x="356260" y="6183138"/>
            <a:ext cx="2176748"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200">
                <a:latin typeface="Arial"/>
                <a:ea typeface="Arial"/>
                <a:cs typeface="Arial"/>
                <a:sym typeface="Arial"/>
              </a:defRPr>
            </a:lvl1pPr>
          </a:lstStyle>
          <a:p>
            <a:r>
              <a:rPr lang="de-DE" noProof="0" dirty="0"/>
              <a:t>Colette Case </a:t>
            </a:r>
          </a:p>
          <a:p>
            <a:r>
              <a:rPr lang="de-DE" noProof="0" dirty="0"/>
              <a:t>Koordination Auszeichnungen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itle 1"/>
          <p:cNvSpPr txBox="1">
            <a:spLocks noGrp="1"/>
          </p:cNvSpPr>
          <p:nvPr>
            <p:ph type="ctrTitle"/>
          </p:nvPr>
        </p:nvSpPr>
        <p:spPr>
          <a:prstGeom prst="rect">
            <a:avLst/>
          </a:prstGeom>
        </p:spPr>
        <p:txBody>
          <a:bodyPr/>
          <a:lstStyle/>
          <a:p>
            <a:endParaRPr lang="de-DE" noProof="0" dirty="0"/>
          </a:p>
        </p:txBody>
      </p:sp>
      <p:sp>
        <p:nvSpPr>
          <p:cNvPr id="160"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61"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62"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63" name="TextBox 4"/>
          <p:cNvSpPr txBox="1"/>
          <p:nvPr/>
        </p:nvSpPr>
        <p:spPr>
          <a:xfrm>
            <a:off x="998220" y="1287481"/>
            <a:ext cx="7241325" cy="49059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800">
                <a:latin typeface="Arial"/>
                <a:ea typeface="Arial"/>
                <a:cs typeface="Arial"/>
                <a:sym typeface="Arial"/>
              </a:defRPr>
            </a:pPr>
            <a:endParaRPr lang="de-DE" noProof="0" dirty="0"/>
          </a:p>
          <a:p>
            <a:pPr marL="342900" indent="-342900">
              <a:buSzPct val="100000"/>
              <a:buAutoNum type="arabicPeriod"/>
              <a:defRPr sz="1600" b="1">
                <a:latin typeface="Arial"/>
                <a:ea typeface="Arial"/>
                <a:cs typeface="Arial"/>
                <a:sym typeface="Arial"/>
              </a:defRPr>
            </a:pPr>
            <a:r>
              <a:rPr lang="de-DE" noProof="0" dirty="0"/>
              <a:t>WÄHLEN SIE DAS SPENDENZIEL IHRES VEREINS</a:t>
            </a:r>
          </a:p>
          <a:p>
            <a:pPr>
              <a:defRPr sz="1600">
                <a:latin typeface="Arial"/>
                <a:ea typeface="Arial"/>
                <a:cs typeface="Arial"/>
                <a:sym typeface="Arial"/>
              </a:defRPr>
            </a:pPr>
            <a:r>
              <a:rPr lang="de-DE" noProof="0" dirty="0"/>
              <a:t>Bevor Sie die Schulen kontaktieren, sollte Ihr Club festlegen, wie viele Laptops Sie zur Verfügung stellen wollen. Diese Zahl dient dann als Richtwert für das Projekt.</a:t>
            </a:r>
          </a:p>
          <a:p>
            <a:pPr>
              <a:defRPr sz="1600" b="1">
                <a:latin typeface="Arial"/>
                <a:ea typeface="Arial"/>
                <a:cs typeface="Arial"/>
                <a:sym typeface="Arial"/>
              </a:defRPr>
            </a:pPr>
            <a:endParaRPr lang="de-DE" noProof="0" dirty="0"/>
          </a:p>
          <a:p>
            <a:pPr>
              <a:defRPr sz="1600" b="1">
                <a:latin typeface="Arial"/>
                <a:ea typeface="Arial"/>
                <a:cs typeface="Arial"/>
                <a:sym typeface="Arial"/>
              </a:defRPr>
            </a:pPr>
            <a:r>
              <a:rPr lang="de-DE" noProof="0" dirty="0"/>
              <a:t>2. Registrieren Sie Ihre Teilnahme</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Wenn es in Ihrem Land einen nationalen WICTU5-Koordinator gibt, kontaktieren Sie diesen. Andernfalls wenden Sie sich direkt an den WICTU5-Schulkampagnenkoordinator.- Vanessa </a:t>
            </a:r>
            <a:r>
              <a:rPr lang="de-DE" noProof="0" dirty="0" err="1"/>
              <a:t>Horrod</a:t>
            </a:r>
            <a:r>
              <a:rPr lang="de-DE" noProof="0" dirty="0"/>
              <a:t> - </a:t>
            </a:r>
            <a:r>
              <a:rPr lang="de-DE" i="1" u="sng" noProof="0" dirty="0">
                <a:solidFill>
                  <a:srgbClr val="0563C1"/>
                </a:solidFill>
                <a:uFill>
                  <a:solidFill>
                    <a:srgbClr val="0563C1"/>
                  </a:solidFill>
                </a:uFill>
                <a:latin typeface="+mj-lt"/>
                <a:ea typeface="+mj-ea"/>
                <a:cs typeface="+mj-cs"/>
                <a:sym typeface="Calibri"/>
                <a:hlinkClick r:id="rId4"/>
              </a:rPr>
              <a:t>vanessa@horrod.net</a:t>
            </a:r>
            <a:endParaRPr lang="de-DE" i="1" u="sng" noProof="0" dirty="0">
              <a:latin typeface="+mj-lt"/>
              <a:ea typeface="+mj-ea"/>
              <a:cs typeface="+mj-cs"/>
              <a:sym typeface="Calibri"/>
            </a:endParaRPr>
          </a:p>
          <a:p>
            <a:pPr>
              <a:defRPr sz="1600" i="1"/>
            </a:pPr>
            <a:endParaRPr lang="de-DE" i="1" u="sng" noProof="0" dirty="0">
              <a:latin typeface="+mj-lt"/>
              <a:ea typeface="+mj-ea"/>
              <a:cs typeface="+mj-cs"/>
              <a:sym typeface="Calibri"/>
            </a:endParaRPr>
          </a:p>
          <a:p>
            <a:pPr>
              <a:defRPr sz="1600">
                <a:latin typeface="Arial"/>
                <a:ea typeface="Arial"/>
                <a:cs typeface="Arial"/>
                <a:sym typeface="Arial"/>
              </a:defRPr>
            </a:pPr>
            <a:endParaRPr lang="de-DE" i="1" u="sng" noProof="0" dirty="0">
              <a:latin typeface="+mj-lt"/>
              <a:ea typeface="+mj-ea"/>
              <a:cs typeface="+mj-cs"/>
              <a:sym typeface="Calibri"/>
            </a:endParaRPr>
          </a:p>
          <a:p>
            <a:pPr>
              <a:defRPr sz="1600">
                <a:latin typeface="Arial"/>
                <a:ea typeface="Arial"/>
                <a:cs typeface="Arial"/>
                <a:sym typeface="Arial"/>
              </a:defRPr>
            </a:pPr>
            <a:r>
              <a:rPr lang="de-DE" noProof="0" dirty="0"/>
              <a:t>Sie erhalten ein Starterpaket mit folgenden Inhalten:</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 editierbare Schulpräsentation</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 offizielle Anerkennungsurkunde des Bildungsministeriums</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 standardisierte Excel-Berichtsvorlage</a:t>
            </a:r>
          </a:p>
        </p:txBody>
      </p:sp>
      <p:pic>
        <p:nvPicPr>
          <p:cNvPr id="164" name="Picture 9" descr="Picture 9"/>
          <p:cNvPicPr>
            <a:picLocks noChangeAspect="1"/>
          </p:cNvPicPr>
          <p:nvPr/>
        </p:nvPicPr>
        <p:blipFill>
          <a:blip r:embed="rId5"/>
          <a:stretch>
            <a:fillRect/>
          </a:stretch>
        </p:blipFill>
        <p:spPr>
          <a:xfrm>
            <a:off x="8438129" y="1847113"/>
            <a:ext cx="1994581" cy="199458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close/>
              </a:path>
            </a:pathLst>
          </a:custGeom>
          <a:ln w="63500" cap="rnd">
            <a:solidFill>
              <a:srgbClr val="333333"/>
            </a:solidFill>
          </a:ln>
          <a:effectLst>
            <a:outerShdw blurRad="381000" dist="292100" dir="5400000" rotWithShape="0">
              <a:srgbClr val="000000">
                <a:alpha val="22000"/>
              </a:srgbClr>
            </a:outerShdw>
          </a:effectLst>
        </p:spPr>
      </p:pic>
      <p:sp>
        <p:nvSpPr>
          <p:cNvPr id="165" name="TextBox 10"/>
          <p:cNvSpPr txBox="1"/>
          <p:nvPr/>
        </p:nvSpPr>
        <p:spPr>
          <a:xfrm>
            <a:off x="2760220" y="691356"/>
            <a:ext cx="6671559" cy="437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b="1">
                <a:latin typeface="Arial"/>
                <a:ea typeface="Arial"/>
                <a:cs typeface="Arial"/>
                <a:sym typeface="Arial"/>
              </a:defRPr>
            </a:lvl1pPr>
          </a:lstStyle>
          <a:p>
            <a:r>
              <a:rPr lang="de-DE" noProof="0" dirty="0"/>
              <a:t>Ihre Aufgaben als Lions Club</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itle 1"/>
          <p:cNvSpPr txBox="1">
            <a:spLocks noGrp="1"/>
          </p:cNvSpPr>
          <p:nvPr>
            <p:ph type="ctrTitle"/>
          </p:nvPr>
        </p:nvSpPr>
        <p:spPr>
          <a:prstGeom prst="rect">
            <a:avLst/>
          </a:prstGeom>
        </p:spPr>
        <p:txBody>
          <a:bodyPr/>
          <a:lstStyle/>
          <a:p>
            <a:endParaRPr lang="de-DE" noProof="0" dirty="0"/>
          </a:p>
        </p:txBody>
      </p:sp>
      <p:sp>
        <p:nvSpPr>
          <p:cNvPr id="168"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69"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70"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71" name="TextBox 4"/>
          <p:cNvSpPr txBox="1"/>
          <p:nvPr/>
        </p:nvSpPr>
        <p:spPr>
          <a:xfrm>
            <a:off x="998219" y="1208888"/>
            <a:ext cx="6033259" cy="4046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3. Bereiten Sie Ihre Schulpräsentation vor</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Bevor Sie die Präsentation teilen, füllen Sie bitte folgende Angaben aus:</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 Name Ihres Lions Clubs</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 IBAN für Spenden</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 Ansprechpartner/in</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 E-Mail-Adresse</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Durch das Hinzufügen dieser Informationen wird Ihr Club zur offiziellen Anlaufstelle für die Schule vor Ort.</a:t>
            </a:r>
          </a:p>
        </p:txBody>
      </p:sp>
      <p:pic>
        <p:nvPicPr>
          <p:cNvPr id="172" name="Picture 8" descr="Picture 8"/>
          <p:cNvPicPr>
            <a:picLocks noChangeAspect="1"/>
          </p:cNvPicPr>
          <p:nvPr/>
        </p:nvPicPr>
        <p:blipFill>
          <a:blip r:embed="rId4"/>
          <a:stretch>
            <a:fillRect/>
          </a:stretch>
        </p:blipFill>
        <p:spPr>
          <a:xfrm>
            <a:off x="7077198" y="1846613"/>
            <a:ext cx="2481944" cy="2481944"/>
          </a:xfrm>
          <a:custGeom>
            <a:avLst/>
            <a:gdLst/>
            <a:ahLst/>
            <a:cxnLst>
              <a:cxn ang="0">
                <a:pos x="wd2" y="hd2"/>
              </a:cxn>
              <a:cxn ang="5400000">
                <a:pos x="wd2" y="hd2"/>
              </a:cxn>
              <a:cxn ang="10800000">
                <a:pos x="wd2" y="hd2"/>
              </a:cxn>
              <a:cxn ang="16200000">
                <a:pos x="wd2" y="hd2"/>
              </a:cxn>
            </a:cxnLst>
            <a:rect l="0" t="0" r="r" b="b"/>
            <a:pathLst>
              <a:path w="21600" h="21600" extrusionOk="0">
                <a:moveTo>
                  <a:pt x="3599" y="0"/>
                </a:moveTo>
                <a:cubicBezTo>
                  <a:pt x="1611" y="0"/>
                  <a:pt x="0" y="1611"/>
                  <a:pt x="0" y="3599"/>
                </a:cubicBezTo>
                <a:lnTo>
                  <a:pt x="0" y="21600"/>
                </a:lnTo>
                <a:lnTo>
                  <a:pt x="17998" y="21600"/>
                </a:lnTo>
                <a:cubicBezTo>
                  <a:pt x="19986" y="21600"/>
                  <a:pt x="21600" y="19986"/>
                  <a:pt x="21600" y="17998"/>
                </a:cubicBezTo>
                <a:lnTo>
                  <a:pt x="21600" y="0"/>
                </a:lnTo>
                <a:lnTo>
                  <a:pt x="3599" y="0"/>
                </a:lnTo>
                <a:close/>
              </a:path>
            </a:pathLst>
          </a:custGeom>
          <a:ln w="88900" cap="sq">
            <a:solidFill>
              <a:srgbClr val="FFFFFF"/>
            </a:solidFill>
            <a:miter/>
          </a:ln>
          <a:effectLst>
            <a:outerShdw blurRad="254000" rotWithShape="0">
              <a:srgbClr val="000000">
                <a:alpha val="43000"/>
              </a:srgbClr>
            </a:outerShdw>
          </a:effectLst>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itle 1"/>
          <p:cNvSpPr txBox="1">
            <a:spLocks noGrp="1"/>
          </p:cNvSpPr>
          <p:nvPr>
            <p:ph type="ctrTitle"/>
          </p:nvPr>
        </p:nvSpPr>
        <p:spPr>
          <a:prstGeom prst="rect">
            <a:avLst/>
          </a:prstGeom>
        </p:spPr>
        <p:txBody>
          <a:bodyPr/>
          <a:lstStyle/>
          <a:p>
            <a:endParaRPr lang="de-DE" noProof="0" dirty="0"/>
          </a:p>
        </p:txBody>
      </p:sp>
      <p:sp>
        <p:nvSpPr>
          <p:cNvPr id="175"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76"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77"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78" name="TextBox 4"/>
          <p:cNvSpPr txBox="1"/>
          <p:nvPr/>
        </p:nvSpPr>
        <p:spPr>
          <a:xfrm>
            <a:off x="998219" y="609997"/>
            <a:ext cx="9988238" cy="40318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4. ERHALTEN SIE DIE KLASSENSPENDE</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Jede Klasse spendet 100 € auf das Bankkonto Ihres Clubs. Bitte überweisen Sie den Betrag an die Stiftung der Deutschen Lions, die für die Verwaltung aller WICTU5-Spenden zuständig ist.</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Wichtig: Damit wir der Klasse die Dankesurkunde zusenden können, geben Sie bitte Folgendes in der Zahlungsnachricht an:</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Name der Schule</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Name der Klasse</a:t>
            </a:r>
          </a:p>
          <a:p>
            <a:pPr>
              <a:defRPr sz="1600">
                <a:latin typeface="Arial"/>
                <a:ea typeface="Arial"/>
                <a:cs typeface="Arial"/>
                <a:sym typeface="Arial"/>
              </a:defRPr>
            </a:pPr>
            <a:endParaRPr lang="de-DE" noProof="0" dirty="0"/>
          </a:p>
          <a:p>
            <a:pPr marL="990600" indent="-990600">
              <a:defRPr sz="1600">
                <a:latin typeface="Arial"/>
                <a:ea typeface="Arial"/>
                <a:cs typeface="Arial"/>
                <a:sym typeface="Arial"/>
              </a:defRPr>
            </a:pPr>
            <a:r>
              <a:rPr lang="de-DE" noProof="0" dirty="0"/>
              <a:t>• Optional: Eine allgemeine E-Mail-Adresse für die Schule oder die Klasse (z. B. office@school.eu oder class5b@school.eu)</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Beispiel: „Schule: Central School, Klasse: 5B, E-Mail: office@school.eu“</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itle 1"/>
          <p:cNvSpPr txBox="1">
            <a:spLocks noGrp="1"/>
          </p:cNvSpPr>
          <p:nvPr>
            <p:ph type="ctrTitle"/>
          </p:nvPr>
        </p:nvSpPr>
        <p:spPr>
          <a:prstGeom prst="rect">
            <a:avLst/>
          </a:prstGeom>
        </p:spPr>
        <p:txBody>
          <a:bodyPr/>
          <a:lstStyle/>
          <a:p>
            <a:endParaRPr lang="de-DE" noProof="0" dirty="0"/>
          </a:p>
        </p:txBody>
      </p:sp>
      <p:sp>
        <p:nvSpPr>
          <p:cNvPr id="181"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82"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83"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84" name="TextBox 4"/>
          <p:cNvSpPr txBox="1"/>
          <p:nvPr/>
        </p:nvSpPr>
        <p:spPr>
          <a:xfrm>
            <a:off x="998219" y="609996"/>
            <a:ext cx="9988238" cy="3293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a:latin typeface="Arial"/>
                <a:ea typeface="Arial"/>
                <a:cs typeface="Arial"/>
                <a:sym typeface="Arial"/>
              </a:defRPr>
            </a:pPr>
            <a:r>
              <a:rPr lang="de-DE" noProof="0" dirty="0"/>
              <a:t>Empfohlener Klassenbeitrag: 100 €</a:t>
            </a:r>
          </a:p>
          <a:p>
            <a:pPr>
              <a:defRPr sz="1600">
                <a:latin typeface="Arial"/>
                <a:ea typeface="Arial"/>
                <a:cs typeface="Arial"/>
                <a:sym typeface="Arial"/>
              </a:defRPr>
            </a:pPr>
            <a:endParaRPr lang="de-DE" noProof="0" dirty="0"/>
          </a:p>
          <a:p>
            <a:r>
              <a:rPr lang="de-DE" sz="1600" dirty="0">
                <a:latin typeface="Arial" panose="020B0604020202020204" pitchFamily="34" charset="0"/>
                <a:cs typeface="Arial" panose="020B0604020202020204" pitchFamily="34" charset="0"/>
              </a:rPr>
              <a:t>Dieses Ziel hilft den Lions Clubs, das Projekt einfach und einheitlich zu gestalten. Dennoch sollten die Clubs flexibel bleiben, denn jede Schule ist anders. Kleinere Klassen können weniger, größere mehr beitragen.</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Am wichtigsten ist die Teilnahme. Jeder Beitrag bringt uns dem Ziel näher, einem ukrainischen Kind einen Laptop zu ermöglichen.</a:t>
            </a:r>
          </a:p>
          <a:p>
            <a:pPr>
              <a:defRPr sz="1600">
                <a:latin typeface="Arial"/>
                <a:ea typeface="Arial"/>
                <a:cs typeface="Arial"/>
                <a:sym typeface="Arial"/>
              </a:defRPr>
            </a:pPr>
            <a:endParaRPr lang="de-DE" sz="1600" dirty="0">
              <a:latin typeface="Arial" panose="020B0604020202020204" pitchFamily="34" charset="0"/>
              <a:cs typeface="Arial" panose="020B0604020202020204" pitchFamily="34" charset="0"/>
            </a:endParaRPr>
          </a:p>
          <a:p>
            <a:pPr>
              <a:defRPr sz="1600">
                <a:latin typeface="Arial"/>
                <a:ea typeface="Arial"/>
                <a:cs typeface="Arial"/>
                <a:sym typeface="Arial"/>
              </a:defRPr>
            </a:pPr>
            <a:endParaRPr lang="de-DE" sz="1600" noProof="0" dirty="0">
              <a:latin typeface="Arial" panose="020B0604020202020204" pitchFamily="34" charset="0"/>
              <a:cs typeface="Arial" panose="020B0604020202020204" pitchFamily="34" charset="0"/>
            </a:endParaRPr>
          </a:p>
          <a:p>
            <a:pPr>
              <a:defRPr sz="1600">
                <a:latin typeface="Arial"/>
                <a:ea typeface="Arial"/>
                <a:cs typeface="Arial"/>
                <a:sym typeface="Arial"/>
              </a:defRPr>
            </a:pPr>
            <a:r>
              <a:rPr lang="de-DE" sz="1600" u="sng" noProof="0" dirty="0">
                <a:latin typeface="Arial" panose="020B0604020202020204" pitchFamily="34" charset="0"/>
                <a:cs typeface="Arial" panose="020B0604020202020204" pitchFamily="34" charset="0"/>
              </a:rPr>
              <a:t>Hinweis</a:t>
            </a:r>
            <a:r>
              <a:rPr lang="de-DE" sz="1600" noProof="0" dirty="0">
                <a:latin typeface="Arial" panose="020B0604020202020204" pitchFamily="34" charset="0"/>
                <a:cs typeface="Arial" panose="020B0604020202020204" pitchFamily="34" charset="0"/>
              </a:rPr>
              <a:t>: Die offizielle Dankesurkunde </a:t>
            </a:r>
            <a:r>
              <a:rPr lang="de-DE" noProof="0" dirty="0"/>
              <a:t>wird an die E-Mail-Adresse der Klasse oder Schule versandt. Wenn die Klasse zustimmt, kann der ukrainische Schüler, der den Laptop erhält, später eine persönliche Dankesnachricht an diese E-Mail-Adresse senden. Diese Kontaktaufnahme ist freiwillig und wird weder von den Lions Clubs noch vom WICTU5-Projektteam überwacht.</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itle 1"/>
          <p:cNvSpPr txBox="1">
            <a:spLocks noGrp="1"/>
          </p:cNvSpPr>
          <p:nvPr>
            <p:ph type="ctrTitle"/>
          </p:nvPr>
        </p:nvSpPr>
        <p:spPr>
          <a:prstGeom prst="rect">
            <a:avLst/>
          </a:prstGeom>
        </p:spPr>
        <p:txBody>
          <a:bodyPr/>
          <a:lstStyle/>
          <a:p>
            <a:endParaRPr lang="de-DE" noProof="0" dirty="0"/>
          </a:p>
        </p:txBody>
      </p:sp>
      <p:sp>
        <p:nvSpPr>
          <p:cNvPr id="187"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88"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89"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90" name="TextBox 6"/>
          <p:cNvSpPr txBox="1"/>
          <p:nvPr/>
        </p:nvSpPr>
        <p:spPr>
          <a:xfrm>
            <a:off x="998219" y="669557"/>
            <a:ext cx="5861562" cy="45243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5 Senden Sie das offizielle „Dankeschön“-Zertifikat.</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Sobald die Klassenspende eingegangen ist:</a:t>
            </a:r>
          </a:p>
          <a:p>
            <a:pPr>
              <a:defRPr sz="1600">
                <a:latin typeface="Arial"/>
                <a:ea typeface="Arial"/>
                <a:cs typeface="Arial"/>
                <a:sym typeface="Arial"/>
              </a:defRPr>
            </a:pPr>
            <a:endParaRPr lang="de-DE" noProof="0" dirty="0"/>
          </a:p>
          <a:p>
            <a:pPr marL="174625" indent="-174625">
              <a:defRPr sz="1600">
                <a:latin typeface="Arial"/>
                <a:ea typeface="Arial"/>
                <a:cs typeface="Arial"/>
                <a:sym typeface="Arial"/>
              </a:defRPr>
            </a:pPr>
            <a:r>
              <a:rPr lang="de-DE" noProof="0" dirty="0"/>
              <a:t>• Senden Sie das offizielle Dankesschreiben des ukrainischen Bildungsministeriums an die E-Mail-Adresse der Klasse.</a:t>
            </a:r>
          </a:p>
          <a:p>
            <a:pPr marL="174625" indent="-174625">
              <a:defRPr sz="1600">
                <a:latin typeface="Arial"/>
                <a:ea typeface="Arial"/>
                <a:cs typeface="Arial"/>
                <a:sym typeface="Arial"/>
              </a:defRPr>
            </a:pPr>
            <a:endParaRPr lang="de-DE" noProof="0" dirty="0"/>
          </a:p>
          <a:p>
            <a:pPr marL="174625" indent="-174625">
              <a:defRPr sz="1600">
                <a:latin typeface="Arial"/>
                <a:ea typeface="Arial"/>
                <a:cs typeface="Arial"/>
                <a:sym typeface="Arial"/>
              </a:defRPr>
            </a:pPr>
            <a:r>
              <a:rPr lang="de-DE" noProof="0" dirty="0"/>
              <a:t>• Sie können auch eine kurze Grußbotschaft Ihres Lions Clubs hinzufügen.</a:t>
            </a:r>
          </a:p>
          <a:p>
            <a:pPr marL="174625" indent="-174625">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Diese sofortige Bestätigung gibt der Klasse ein Gefühl der Wertschätzung und motiviert sie zu weiterem Engagement.</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Zusätzlich zur Dankesurkunde bieten wir, abhängig von der Höhe der an WICTU5 gespendeten Beiträge, ein Anerkennungsprogramm für Clubs, Einzelsponsoren und Unternehmen an. Weitere Informationen finden Sie auf unserer Website </a:t>
            </a:r>
            <a:r>
              <a:rPr lang="de-DE" u="sng" noProof="0" dirty="0">
                <a:solidFill>
                  <a:srgbClr val="0563C1"/>
                </a:solidFill>
                <a:uFill>
                  <a:solidFill>
                    <a:srgbClr val="0563C1"/>
                  </a:solidFill>
                </a:uFill>
                <a:hlinkClick r:id="rId4"/>
              </a:rPr>
              <a:t>www.wictu.org</a:t>
            </a:r>
            <a:r>
              <a:rPr lang="de-DE" noProof="0" dirty="0"/>
              <a:t>.</a:t>
            </a:r>
          </a:p>
        </p:txBody>
      </p:sp>
      <p:pic>
        <p:nvPicPr>
          <p:cNvPr id="191" name="Picture 9" descr="Picture 9"/>
          <p:cNvPicPr>
            <a:picLocks noChangeAspect="1"/>
          </p:cNvPicPr>
          <p:nvPr/>
        </p:nvPicPr>
        <p:blipFill>
          <a:blip r:embed="rId5"/>
          <a:stretch>
            <a:fillRect/>
          </a:stretch>
        </p:blipFill>
        <p:spPr>
          <a:xfrm>
            <a:off x="7322126" y="669557"/>
            <a:ext cx="2840407" cy="2840408"/>
          </a:xfrm>
          <a:custGeom>
            <a:avLst/>
            <a:gdLst/>
            <a:ahLst/>
            <a:cxnLst>
              <a:cxn ang="0">
                <a:pos x="wd2" y="hd2"/>
              </a:cxn>
              <a:cxn ang="5400000">
                <a:pos x="wd2" y="hd2"/>
              </a:cxn>
              <a:cxn ang="10800000">
                <a:pos x="wd2" y="hd2"/>
              </a:cxn>
              <a:cxn ang="16200000">
                <a:pos x="wd2" y="hd2"/>
              </a:cxn>
            </a:cxnLst>
            <a:rect l="0" t="0" r="r" b="b"/>
            <a:pathLst>
              <a:path w="21600" h="21600" extrusionOk="0">
                <a:moveTo>
                  <a:pt x="10798" y="0"/>
                </a:moveTo>
                <a:cubicBezTo>
                  <a:pt x="4834" y="0"/>
                  <a:pt x="0" y="4834"/>
                  <a:pt x="0" y="10798"/>
                </a:cubicBezTo>
                <a:cubicBezTo>
                  <a:pt x="0" y="16763"/>
                  <a:pt x="4834" y="21600"/>
                  <a:pt x="10798" y="21600"/>
                </a:cubicBezTo>
                <a:cubicBezTo>
                  <a:pt x="16763" y="21600"/>
                  <a:pt x="21600" y="16763"/>
                  <a:pt x="21600" y="10798"/>
                </a:cubicBezTo>
                <a:cubicBezTo>
                  <a:pt x="21600" y="4834"/>
                  <a:pt x="16763" y="0"/>
                  <a:pt x="10798" y="0"/>
                </a:cubicBezTo>
                <a:close/>
              </a:path>
            </a:pathLst>
          </a:custGeom>
          <a:ln w="63500" cap="rnd">
            <a:solidFill>
              <a:srgbClr val="333333"/>
            </a:solidFill>
          </a:ln>
          <a:effectLst>
            <a:outerShdw blurRad="381000" dist="292100" dir="5400000" rotWithShape="0">
              <a:srgbClr val="000000">
                <a:alpha val="22000"/>
              </a:srgbClr>
            </a:outerShdw>
          </a:effec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itle 1"/>
          <p:cNvSpPr txBox="1">
            <a:spLocks noGrp="1"/>
          </p:cNvSpPr>
          <p:nvPr>
            <p:ph type="ctrTitle"/>
          </p:nvPr>
        </p:nvSpPr>
        <p:spPr>
          <a:prstGeom prst="rect">
            <a:avLst/>
          </a:prstGeom>
        </p:spPr>
        <p:txBody>
          <a:bodyPr/>
          <a:lstStyle/>
          <a:p>
            <a:endParaRPr lang="de-DE" noProof="0" dirty="0"/>
          </a:p>
        </p:txBody>
      </p:sp>
      <p:sp>
        <p:nvSpPr>
          <p:cNvPr id="194"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195"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196"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197" name="TextBox 4"/>
          <p:cNvSpPr txBox="1"/>
          <p:nvPr/>
        </p:nvSpPr>
        <p:spPr>
          <a:xfrm>
            <a:off x="998219" y="546447"/>
            <a:ext cx="6710413" cy="6086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6. SPENDEN AUF DAS WICTU5-PROJEKTKONTO ÜBERWEISEN</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Ihr Club sammelt alle Klassen- und lokalen Beiträge und überweist den Gesamtbetrag anschließend auf das offizielle Bankkonto des WICTU5-Projekts:</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Kontoinhaber: Stiftung der Deutschen Lions </a:t>
            </a:r>
          </a:p>
          <a:p>
            <a:pPr>
              <a:defRPr sz="1600">
                <a:latin typeface="Arial"/>
                <a:ea typeface="Arial"/>
                <a:cs typeface="Arial"/>
                <a:sym typeface="Arial"/>
              </a:defRPr>
            </a:pPr>
            <a:r>
              <a:rPr lang="de-DE" noProof="0" dirty="0"/>
              <a:t>Bank: Frankfurter Volksbank </a:t>
            </a:r>
          </a:p>
          <a:p>
            <a:pPr>
              <a:defRPr sz="1600">
                <a:latin typeface="Arial"/>
                <a:ea typeface="Arial"/>
                <a:cs typeface="Arial"/>
                <a:sym typeface="Arial"/>
              </a:defRPr>
            </a:pPr>
            <a:r>
              <a:rPr lang="de-DE" noProof="0" dirty="0"/>
              <a:t>IBAN: DE40 5019 0000 0000 4005 05 </a:t>
            </a:r>
          </a:p>
          <a:p>
            <a:pPr>
              <a:defRPr sz="1600">
                <a:latin typeface="Arial"/>
                <a:ea typeface="Arial"/>
                <a:cs typeface="Arial"/>
                <a:sym typeface="Arial"/>
              </a:defRPr>
            </a:pPr>
            <a:r>
              <a:rPr lang="de-DE" noProof="0" dirty="0"/>
              <a:t>BIC: FFVBDEFFXXX</a:t>
            </a:r>
          </a:p>
          <a:p>
            <a:pPr>
              <a:defRPr sz="1600"/>
            </a:pPr>
            <a:endParaRPr lang="de-DE" noProof="0" dirty="0"/>
          </a:p>
          <a:p>
            <a:pPr>
              <a:defRPr b="1"/>
            </a:pPr>
            <a:r>
              <a:rPr lang="de-DE" noProof="0" dirty="0"/>
              <a:t>Bitte geben Sie als Referenz/Vermerk Folgendes an:</a:t>
            </a:r>
          </a:p>
          <a:p>
            <a:r>
              <a:rPr lang="de-DE" i="1" dirty="0"/>
              <a:t>WICTU5; Name des Lions Clubs und Distriktnummer bzw. Spender</a:t>
            </a:r>
            <a:endParaRPr lang="de-DE" dirty="0"/>
          </a:p>
          <a:p>
            <a:pPr>
              <a:defRPr b="1"/>
            </a:pPr>
            <a:endParaRPr lang="de-DE" noProof="0" dirty="0"/>
          </a:p>
          <a:p>
            <a:r>
              <a:rPr lang="de-DE" noProof="0" dirty="0"/>
              <a:t>Dieses Verfahren gewährleistet:</a:t>
            </a:r>
          </a:p>
          <a:p>
            <a:pPr>
              <a:defRPr b="1"/>
            </a:pPr>
            <a:endParaRPr lang="de-DE" noProof="0" dirty="0"/>
          </a:p>
          <a:p>
            <a:pPr>
              <a:defRPr b="1"/>
            </a:pPr>
            <a:r>
              <a:rPr lang="de-DE" noProof="0" dirty="0"/>
              <a:t>• Transparente Abrechnung aller teilnehmenden Clubs</a:t>
            </a:r>
          </a:p>
          <a:p>
            <a:pPr>
              <a:defRPr b="1"/>
            </a:pPr>
            <a:endParaRPr lang="de-DE" noProof="0" dirty="0"/>
          </a:p>
          <a:p>
            <a:pPr>
              <a:defRPr b="1"/>
            </a:pPr>
            <a:r>
              <a:rPr lang="de-DE" noProof="0" dirty="0"/>
              <a:t>• Zentralisierte Berichterstattung für das Projekt</a:t>
            </a:r>
          </a:p>
          <a:p>
            <a:pPr>
              <a:defRPr b="1"/>
            </a:pPr>
            <a:endParaRPr lang="de-DE" noProof="0" dirty="0"/>
          </a:p>
          <a:p>
            <a:pPr>
              <a:defRPr b="1"/>
            </a:pPr>
            <a:r>
              <a:rPr lang="de-DE" noProof="0" dirty="0"/>
              <a:t>• Korrekte Zuordnung der Mittel zu jedem bereitgestellten Laptop</a:t>
            </a:r>
          </a:p>
          <a:p>
            <a:pPr>
              <a:defRPr b="1"/>
            </a:pPr>
            <a:endParaRPr lang="de-DE" noProof="0" dirty="0"/>
          </a:p>
          <a:p>
            <a:r>
              <a:rPr lang="de-DE" noProof="0" dirty="0"/>
              <a:t>Die offiziellen Projektkontodaten werden separat mitgeteilt.</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txBox="1">
            <a:spLocks noGrp="1"/>
          </p:cNvSpPr>
          <p:nvPr>
            <p:ph type="ctrTitle"/>
          </p:nvPr>
        </p:nvSpPr>
        <p:spPr>
          <a:prstGeom prst="rect">
            <a:avLst/>
          </a:prstGeom>
        </p:spPr>
        <p:txBody>
          <a:bodyPr/>
          <a:lstStyle/>
          <a:p>
            <a:endParaRPr lang="de-DE" noProof="0" dirty="0"/>
          </a:p>
        </p:txBody>
      </p:sp>
      <p:sp>
        <p:nvSpPr>
          <p:cNvPr id="200"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01"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02"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03" name="TextBox 4"/>
          <p:cNvSpPr txBox="1"/>
          <p:nvPr/>
        </p:nvSpPr>
        <p:spPr>
          <a:xfrm>
            <a:off x="998218" y="654952"/>
            <a:ext cx="6526581" cy="51139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7. SPENDERINFORMATIONEN MITTELS EXCEL-VORLAGE BERICHTEN</a:t>
            </a:r>
          </a:p>
          <a:p>
            <a:pPr>
              <a:defRPr sz="1600" b="1">
                <a:latin typeface="Arial"/>
                <a:ea typeface="Arial"/>
                <a:cs typeface="Arial"/>
                <a:sym typeface="Arial"/>
              </a:defRPr>
            </a:pPr>
            <a:endParaRPr lang="de-DE" noProof="0" dirty="0"/>
          </a:p>
          <a:p>
            <a:pPr>
              <a:defRPr sz="1600">
                <a:latin typeface="Arial"/>
                <a:ea typeface="Arial"/>
                <a:cs typeface="Arial"/>
                <a:sym typeface="Arial"/>
              </a:defRPr>
            </a:pPr>
            <a:r>
              <a:rPr lang="de-DE" noProof="0" dirty="0"/>
              <a:t>Füllen Sie die standardisierte Excel-Datei mit folgenden Angaben aus:</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Land und Distrikt</a:t>
            </a:r>
          </a:p>
          <a:p>
            <a:pPr>
              <a:defRPr sz="1600">
                <a:latin typeface="Arial"/>
                <a:ea typeface="Arial"/>
                <a:cs typeface="Arial"/>
                <a:sym typeface="Arial"/>
              </a:defRPr>
            </a:pPr>
            <a:r>
              <a:rPr lang="de-DE" noProof="0" dirty="0"/>
              <a:t>• Name des Lions Clubs</a:t>
            </a:r>
          </a:p>
          <a:p>
            <a:pPr>
              <a:defRPr sz="1600">
                <a:latin typeface="Arial"/>
                <a:ea typeface="Arial"/>
                <a:cs typeface="Arial"/>
                <a:sym typeface="Arial"/>
              </a:defRPr>
            </a:pPr>
            <a:r>
              <a:rPr lang="de-DE" noProof="0" dirty="0"/>
              <a:t>• Ansprechpartner und E-Mail-Adresse des Clubs</a:t>
            </a:r>
          </a:p>
          <a:p>
            <a:pPr>
              <a:defRPr sz="1600">
                <a:latin typeface="Arial"/>
                <a:ea typeface="Arial"/>
                <a:cs typeface="Arial"/>
                <a:sym typeface="Arial"/>
              </a:defRPr>
            </a:pPr>
            <a:r>
              <a:rPr lang="de-DE" noProof="0" dirty="0"/>
              <a:t>• Name der Schule und Klasse</a:t>
            </a:r>
          </a:p>
          <a:p>
            <a:pPr>
              <a:defRPr sz="1600">
                <a:latin typeface="Arial"/>
                <a:ea typeface="Arial"/>
                <a:cs typeface="Arial"/>
                <a:sym typeface="Arial"/>
              </a:defRPr>
            </a:pPr>
            <a:r>
              <a:rPr lang="de-DE" noProof="0" dirty="0"/>
              <a:t>• Spendenbetrag</a:t>
            </a:r>
          </a:p>
          <a:p>
            <a:pPr>
              <a:defRPr sz="1600">
                <a:latin typeface="Arial"/>
                <a:ea typeface="Arial"/>
                <a:cs typeface="Arial"/>
                <a:sym typeface="Arial"/>
              </a:defRPr>
            </a:pPr>
            <a:r>
              <a:rPr lang="de-DE" noProof="0" dirty="0"/>
              <a:t>• E-Mail-Adresse des Klassenkontakts</a:t>
            </a:r>
          </a:p>
          <a:p>
            <a:pPr>
              <a:defRPr sz="1600">
                <a:latin typeface="Arial"/>
                <a:ea typeface="Arial"/>
                <a:cs typeface="Arial"/>
                <a:sym typeface="Arial"/>
              </a:defRPr>
            </a:pPr>
            <a:r>
              <a:rPr lang="de-DE" noProof="0" dirty="0"/>
              <a:t>• Datum des Spendeneingangs</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Senden Sie die ausgefüllte Datei bitte an Ihren </a:t>
            </a:r>
            <a:r>
              <a:rPr lang="de-DE" b="1" noProof="0" dirty="0"/>
              <a:t>WICTU5-</a:t>
            </a:r>
            <a:r>
              <a:rPr lang="de-DE" noProof="0" dirty="0"/>
              <a:t>Landeskoordinator. Falls Ihr Land noch keinen Koordinator hat, senden Sie die Datei bitte an die WICTU5-Schulkampagnenkoordinatorin – PDG Vanessa </a:t>
            </a:r>
            <a:r>
              <a:rPr lang="de-DE" noProof="0" dirty="0" err="1"/>
              <a:t>Horrod</a:t>
            </a:r>
            <a:r>
              <a:rPr lang="de-DE" noProof="0" dirty="0"/>
              <a:t> – </a:t>
            </a:r>
            <a:r>
              <a:rPr lang="de-DE" u="sng" noProof="0" dirty="0">
                <a:solidFill>
                  <a:srgbClr val="0563C1"/>
                </a:solidFill>
                <a:uFill>
                  <a:solidFill>
                    <a:srgbClr val="0563C1"/>
                  </a:solidFill>
                </a:uFill>
                <a:hlinkClick r:id="rId4"/>
              </a:rPr>
              <a:t>vanessa@horrod.net</a:t>
            </a:r>
          </a:p>
          <a:p>
            <a:pPr>
              <a:defRPr sz="1600">
                <a:latin typeface="Arial"/>
                <a:ea typeface="Arial"/>
                <a:cs typeface="Arial"/>
                <a:sym typeface="Arial"/>
              </a:defRPr>
            </a:pPr>
            <a:endParaRPr lang="de-DE" u="sng" noProof="0" dirty="0">
              <a:solidFill>
                <a:srgbClr val="0563C1"/>
              </a:solidFill>
              <a:uFill>
                <a:solidFill>
                  <a:srgbClr val="0563C1"/>
                </a:solidFill>
              </a:uFill>
              <a:hlinkClick r:id="rId4"/>
            </a:endParaRPr>
          </a:p>
          <a:p>
            <a:pPr>
              <a:defRPr sz="1600">
                <a:latin typeface="Arial"/>
                <a:ea typeface="Arial"/>
                <a:cs typeface="Arial"/>
                <a:sym typeface="Arial"/>
              </a:defRPr>
            </a:pPr>
            <a:r>
              <a:rPr lang="de-DE" noProof="0" dirty="0"/>
              <a:t>Durch die zentrale Speicherung dieser Informationen wird eine genaue Datenerfassung gewährleistet und das Projekt ermöglicht es, Studierende wieder mit ihrer Spenderklasse in Kontakt zu bringen, falls diese in Zukunft Kontakt aufnehmen möchten.</a:t>
            </a:r>
          </a:p>
        </p:txBody>
      </p:sp>
      <p:pic>
        <p:nvPicPr>
          <p:cNvPr id="204" name="Picture 8" descr="Picture 8"/>
          <p:cNvPicPr>
            <a:picLocks noChangeAspect="1"/>
          </p:cNvPicPr>
          <p:nvPr/>
        </p:nvPicPr>
        <p:blipFill>
          <a:blip r:embed="rId5"/>
          <a:stretch>
            <a:fillRect/>
          </a:stretch>
        </p:blipFill>
        <p:spPr>
          <a:xfrm>
            <a:off x="7925458" y="732972"/>
            <a:ext cx="2387601" cy="23876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63500" cap="rnd">
            <a:solidFill>
              <a:srgbClr val="333333"/>
            </a:solidFill>
          </a:ln>
          <a:effectLst>
            <a:outerShdw blurRad="381000" dist="292100" dir="5400000" rotWithShape="0">
              <a:srgbClr val="000000">
                <a:alpha val="22000"/>
              </a:srgbClr>
            </a:outerShdw>
          </a:effectLst>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itle 1"/>
          <p:cNvSpPr txBox="1">
            <a:spLocks noGrp="1"/>
          </p:cNvSpPr>
          <p:nvPr>
            <p:ph type="ctrTitle"/>
          </p:nvPr>
        </p:nvSpPr>
        <p:spPr>
          <a:prstGeom prst="rect">
            <a:avLst/>
          </a:prstGeom>
        </p:spPr>
        <p:txBody>
          <a:bodyPr/>
          <a:lstStyle/>
          <a:p>
            <a:endParaRPr lang="de-DE" noProof="0" dirty="0"/>
          </a:p>
        </p:txBody>
      </p:sp>
      <p:sp>
        <p:nvSpPr>
          <p:cNvPr id="207"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08"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09"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10" name="TextBox 4"/>
          <p:cNvSpPr txBox="1"/>
          <p:nvPr/>
        </p:nvSpPr>
        <p:spPr>
          <a:xfrm>
            <a:off x="998219" y="654952"/>
            <a:ext cx="9624061" cy="42622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b="1">
                <a:latin typeface="Arial"/>
                <a:ea typeface="Arial"/>
                <a:cs typeface="Arial"/>
                <a:sym typeface="Arial"/>
              </a:defRPr>
            </a:pPr>
            <a:r>
              <a:rPr lang="de-DE" noProof="0" dirty="0"/>
              <a:t>Anerkennungsprogramm</a:t>
            </a:r>
          </a:p>
          <a:p>
            <a:pPr algn="ctr">
              <a:defRPr sz="2400">
                <a:latin typeface="Arial"/>
                <a:ea typeface="Arial"/>
                <a:cs typeface="Arial"/>
                <a:sym typeface="Arial"/>
              </a:defRPr>
            </a:pPr>
            <a:endParaRPr lang="de-DE" noProof="0" dirty="0"/>
          </a:p>
          <a:p>
            <a:pPr>
              <a:defRPr>
                <a:latin typeface="Arial"/>
                <a:ea typeface="Arial"/>
                <a:cs typeface="Arial"/>
                <a:sym typeface="Arial"/>
              </a:defRPr>
            </a:pPr>
            <a:r>
              <a:rPr lang="de-DE" noProof="0" dirty="0"/>
              <a:t>WICTU5 wird derzeit nicht von LCIF unterstützt, daher sind Spenden an das Projekt nicht für Melvin-Jones-Fellowship-Awards anrechenbar.</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Statt einer LCIF-Anerkennung bietet WICTU5 ein einzigartiges, projektspezifisches Anerkennungsprogramm exklusiv für Sponsoren und Unterstützer der Initiative an. Das Programm umfasst fünf Anerkennungsstufen, von Bronze bis Diamant. Jede Stufe würdigt das Engagement von Einzelpersonen, Vereinen und Organisationen, die ukrainischen Kindern den Wiedereinstieg in die Bildung ermöglichen.</a:t>
            </a:r>
          </a:p>
          <a:p>
            <a:pPr>
              <a:defRPr>
                <a:latin typeface="Arial"/>
                <a:ea typeface="Arial"/>
                <a:cs typeface="Arial"/>
                <a:sym typeface="Arial"/>
              </a:defRPr>
            </a:pPr>
            <a:endParaRPr lang="de-DE" noProof="0" dirty="0"/>
          </a:p>
          <a:p>
            <a:pPr>
              <a:defRPr>
                <a:latin typeface="Arial"/>
                <a:ea typeface="Arial"/>
                <a:cs typeface="Arial"/>
                <a:sym typeface="Arial"/>
              </a:defRPr>
            </a:pPr>
            <a:r>
              <a:rPr lang="de-DE" noProof="0" dirty="0"/>
              <a:t>Weitere Informationen zu den einzelnen Anerkennungsstufen – einschließlich der Kriterien, Vorteile und der Teilnahmebedingungen für Ihren Club – finden Sie auf unserer Website </a:t>
            </a:r>
            <a:r>
              <a:rPr lang="de-DE" u="sng" noProof="0" dirty="0">
                <a:solidFill>
                  <a:srgbClr val="0563C1"/>
                </a:solidFill>
                <a:uFill>
                  <a:solidFill>
                    <a:srgbClr val="0563C1"/>
                  </a:solidFill>
                </a:uFill>
                <a:hlinkClick r:id="rId4"/>
              </a:rPr>
              <a:t>www.wictu.org</a:t>
            </a:r>
            <a:r>
              <a:rPr lang="de-DE" noProof="0" dirty="0"/>
              <a:t>.</a:t>
            </a:r>
          </a:p>
        </p:txBody>
      </p:sp>
      <p:pic>
        <p:nvPicPr>
          <p:cNvPr id="211" name="Picture 14" descr="Picture 14"/>
          <p:cNvPicPr>
            <a:picLocks noChangeAspect="1"/>
          </p:cNvPicPr>
          <p:nvPr/>
        </p:nvPicPr>
        <p:blipFill>
          <a:blip r:embed="rId5"/>
          <a:srcRect r="26910"/>
          <a:stretch>
            <a:fillRect/>
          </a:stretch>
        </p:blipFill>
        <p:spPr>
          <a:xfrm>
            <a:off x="1476235" y="4858877"/>
            <a:ext cx="2937600" cy="2260770"/>
          </a:xfrm>
          <a:prstGeom prst="rect">
            <a:avLst/>
          </a:prstGeom>
          <a:ln w="12700">
            <a:miter lim="400000"/>
          </a:ln>
        </p:spPr>
      </p:pic>
      <p:pic>
        <p:nvPicPr>
          <p:cNvPr id="212" name="Picture 6" descr="Picture 6"/>
          <p:cNvPicPr>
            <a:picLocks noChangeAspect="1"/>
          </p:cNvPicPr>
          <p:nvPr/>
        </p:nvPicPr>
        <p:blipFill>
          <a:blip r:embed="rId6"/>
          <a:srcRect r="29438"/>
          <a:stretch>
            <a:fillRect/>
          </a:stretch>
        </p:blipFill>
        <p:spPr>
          <a:xfrm>
            <a:off x="0" y="4794584"/>
            <a:ext cx="2588400" cy="2063416"/>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itle 1"/>
          <p:cNvSpPr txBox="1">
            <a:spLocks noGrp="1"/>
          </p:cNvSpPr>
          <p:nvPr>
            <p:ph type="ctrTitle"/>
          </p:nvPr>
        </p:nvSpPr>
        <p:spPr>
          <a:prstGeom prst="rect">
            <a:avLst/>
          </a:prstGeom>
        </p:spPr>
        <p:txBody>
          <a:bodyPr/>
          <a:lstStyle/>
          <a:p>
            <a:endParaRPr lang="de-DE" noProof="0" dirty="0"/>
          </a:p>
        </p:txBody>
      </p:sp>
      <p:sp>
        <p:nvSpPr>
          <p:cNvPr id="215"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16"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17"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18" name="TextBox 4"/>
          <p:cNvSpPr txBox="1"/>
          <p:nvPr/>
        </p:nvSpPr>
        <p:spPr>
          <a:xfrm>
            <a:off x="972471" y="740879"/>
            <a:ext cx="9483536" cy="5262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8. OPTIONAL: BLEIBEN SIE MIT DER SCHULE IN KONTAKT</a:t>
            </a:r>
          </a:p>
          <a:p>
            <a:pPr>
              <a:defRPr sz="1600" b="1">
                <a:latin typeface="Arial"/>
                <a:ea typeface="Arial"/>
                <a:cs typeface="Arial"/>
                <a:sym typeface="Arial"/>
              </a:defRPr>
            </a:pPr>
            <a:endParaRPr lang="de-DE" noProof="0" dirty="0"/>
          </a:p>
          <a:p>
            <a:pPr>
              <a:defRPr sz="1600">
                <a:latin typeface="Arial"/>
                <a:ea typeface="Arial"/>
                <a:cs typeface="Arial"/>
                <a:sym typeface="Arial"/>
              </a:defRPr>
            </a:pPr>
            <a:r>
              <a:rPr lang="de-DE" noProof="0" dirty="0"/>
              <a:t>Wenn Ihr Club dies wünscht, können Sie:</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 Schule kontaktieren und über den aktuellen Stand des WICTU5-Projekts informieren</a:t>
            </a:r>
          </a:p>
          <a:p>
            <a:pPr>
              <a:defRPr sz="1600">
                <a:latin typeface="Arial"/>
                <a:ea typeface="Arial"/>
                <a:cs typeface="Arial"/>
                <a:sym typeface="Arial"/>
              </a:defRPr>
            </a:pPr>
            <a:r>
              <a:rPr lang="de-DE" noProof="0" dirty="0"/>
              <a:t>• die Schule zu zukünftigen Lions-Aktivitäten einladen</a:t>
            </a:r>
          </a:p>
          <a:p>
            <a:pPr>
              <a:defRPr sz="1600">
                <a:latin typeface="Arial"/>
                <a:ea typeface="Arial"/>
                <a:cs typeface="Arial"/>
                <a:sym typeface="Arial"/>
              </a:defRPr>
            </a:pPr>
            <a:r>
              <a:rPr lang="de-DE" noProof="0" dirty="0"/>
              <a:t>• die Schule mit Lions-Jugendprojekten wie Leo Clubs, Friedensplakatwettbewerben, Jugendprogrammen oder lokalen Hilfsprojekten vertraut machen.</a:t>
            </a:r>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Die Aufrechterhaltung dieser Verbindung stärkt die Beziehung zwischen Lions und lokalen Bildungspartnern und ermutigt junge Menschen, sich an Lions-Jugendaktivitäten zu beteiligen.</a:t>
            </a:r>
          </a:p>
        </p:txBody>
      </p:sp>
      <p:pic>
        <p:nvPicPr>
          <p:cNvPr id="219" name="Picture 8" descr="Picture 8"/>
          <p:cNvPicPr>
            <a:picLocks noChangeAspect="1"/>
          </p:cNvPicPr>
          <p:nvPr/>
        </p:nvPicPr>
        <p:blipFill>
          <a:blip r:embed="rId4"/>
          <a:stretch>
            <a:fillRect/>
          </a:stretch>
        </p:blipFill>
        <p:spPr>
          <a:xfrm>
            <a:off x="1182874" y="3101751"/>
            <a:ext cx="1922362" cy="1922362"/>
          </a:xfrm>
          <a:custGeom>
            <a:avLst/>
            <a:gdLst/>
            <a:ahLst/>
            <a:cxnLst>
              <a:cxn ang="0">
                <a:pos x="wd2" y="hd2"/>
              </a:cxn>
              <a:cxn ang="5400000">
                <a:pos x="wd2" y="hd2"/>
              </a:cxn>
              <a:cxn ang="10800000">
                <a:pos x="wd2" y="hd2"/>
              </a:cxn>
              <a:cxn ang="16200000">
                <a:pos x="wd2" y="hd2"/>
              </a:cxn>
            </a:cxnLst>
            <a:rect l="0" t="0" r="r" b="b"/>
            <a:pathLst>
              <a:path w="21600" h="21600" extrusionOk="0">
                <a:moveTo>
                  <a:pt x="3599" y="0"/>
                </a:moveTo>
                <a:cubicBezTo>
                  <a:pt x="1610" y="0"/>
                  <a:pt x="0" y="1610"/>
                  <a:pt x="0" y="3599"/>
                </a:cubicBezTo>
                <a:lnTo>
                  <a:pt x="0" y="21600"/>
                </a:lnTo>
                <a:lnTo>
                  <a:pt x="17997" y="21600"/>
                </a:lnTo>
                <a:cubicBezTo>
                  <a:pt x="19985" y="21600"/>
                  <a:pt x="21600" y="19985"/>
                  <a:pt x="21600" y="17997"/>
                </a:cubicBezTo>
                <a:lnTo>
                  <a:pt x="21600" y="0"/>
                </a:lnTo>
                <a:lnTo>
                  <a:pt x="3599" y="0"/>
                </a:lnTo>
                <a:close/>
              </a:path>
            </a:pathLst>
          </a:custGeom>
          <a:ln w="88900" cap="sq">
            <a:solidFill>
              <a:srgbClr val="FFFFFF"/>
            </a:solidFill>
            <a:miter/>
          </a:ln>
          <a:effectLst>
            <a:outerShdw blurRad="254000" rotWithShape="0">
              <a:srgbClr val="000000">
                <a:alpha val="43000"/>
              </a:srgbClr>
            </a:outerShdw>
          </a:effectLst>
        </p:spPr>
      </p:pic>
      <p:pic>
        <p:nvPicPr>
          <p:cNvPr id="220" name="Picture 10" descr="Picture 10"/>
          <p:cNvPicPr>
            <a:picLocks noChangeAspect="1"/>
          </p:cNvPicPr>
          <p:nvPr/>
        </p:nvPicPr>
        <p:blipFill>
          <a:blip r:embed="rId5"/>
          <a:stretch>
            <a:fillRect/>
          </a:stretch>
        </p:blipFill>
        <p:spPr>
          <a:xfrm>
            <a:off x="3560986" y="3047430"/>
            <a:ext cx="1921082" cy="1922361"/>
          </a:xfrm>
          <a:custGeom>
            <a:avLst/>
            <a:gdLst/>
            <a:ahLst/>
            <a:cxnLst>
              <a:cxn ang="0">
                <a:pos x="wd2" y="hd2"/>
              </a:cxn>
              <a:cxn ang="5400000">
                <a:pos x="wd2" y="hd2"/>
              </a:cxn>
              <a:cxn ang="10800000">
                <a:pos x="wd2" y="hd2"/>
              </a:cxn>
              <a:cxn ang="16200000">
                <a:pos x="wd2" y="hd2"/>
              </a:cxn>
            </a:cxnLst>
            <a:rect l="0" t="0" r="r" b="b"/>
            <a:pathLst>
              <a:path w="21600" h="21600" extrusionOk="0">
                <a:moveTo>
                  <a:pt x="3601" y="0"/>
                </a:moveTo>
                <a:cubicBezTo>
                  <a:pt x="1613" y="0"/>
                  <a:pt x="0" y="1612"/>
                  <a:pt x="0" y="3599"/>
                </a:cubicBezTo>
                <a:lnTo>
                  <a:pt x="0" y="21600"/>
                </a:lnTo>
                <a:lnTo>
                  <a:pt x="17999" y="21600"/>
                </a:lnTo>
                <a:cubicBezTo>
                  <a:pt x="19987" y="21600"/>
                  <a:pt x="21600" y="19988"/>
                  <a:pt x="21600" y="18001"/>
                </a:cubicBezTo>
                <a:lnTo>
                  <a:pt x="21600" y="0"/>
                </a:lnTo>
                <a:lnTo>
                  <a:pt x="3601" y="0"/>
                </a:lnTo>
                <a:close/>
              </a:path>
            </a:pathLst>
          </a:custGeom>
          <a:ln w="88900" cap="sq">
            <a:solidFill>
              <a:srgbClr val="FFFFFF"/>
            </a:solidFill>
            <a:miter/>
          </a:ln>
          <a:effectLst>
            <a:outerShdw blurRad="254000" rotWithShape="0">
              <a:srgbClr val="000000">
                <a:alpha val="43000"/>
              </a:srgbClr>
            </a:outerShdw>
          </a:effectLst>
        </p:spPr>
      </p:pic>
      <p:pic>
        <p:nvPicPr>
          <p:cNvPr id="221" name="Picture 12" descr="Picture 12"/>
          <p:cNvPicPr>
            <a:picLocks noChangeAspect="1"/>
          </p:cNvPicPr>
          <p:nvPr/>
        </p:nvPicPr>
        <p:blipFill>
          <a:blip r:embed="rId6"/>
          <a:srcRect r="1" b="2"/>
          <a:stretch>
            <a:fillRect/>
          </a:stretch>
        </p:blipFill>
        <p:spPr>
          <a:xfrm>
            <a:off x="6031486" y="3004426"/>
            <a:ext cx="1973264" cy="1965326"/>
          </a:xfrm>
          <a:custGeom>
            <a:avLst/>
            <a:gdLst/>
            <a:ahLst/>
            <a:cxnLst>
              <a:cxn ang="0">
                <a:pos x="wd2" y="hd2"/>
              </a:cxn>
              <a:cxn ang="5400000">
                <a:pos x="wd2" y="hd2"/>
              </a:cxn>
              <a:cxn ang="10800000">
                <a:pos x="wd2" y="hd2"/>
              </a:cxn>
              <a:cxn ang="16200000">
                <a:pos x="wd2" y="hd2"/>
              </a:cxn>
            </a:cxnLst>
            <a:rect l="0" t="0" r="r" b="b"/>
            <a:pathLst>
              <a:path w="21600" h="21600" extrusionOk="0">
                <a:moveTo>
                  <a:pt x="3584" y="0"/>
                </a:moveTo>
                <a:cubicBezTo>
                  <a:pt x="1604" y="0"/>
                  <a:pt x="0" y="1610"/>
                  <a:pt x="0" y="3599"/>
                </a:cubicBezTo>
                <a:lnTo>
                  <a:pt x="0" y="21600"/>
                </a:lnTo>
                <a:lnTo>
                  <a:pt x="18016" y="21600"/>
                </a:lnTo>
                <a:cubicBezTo>
                  <a:pt x="19996" y="21600"/>
                  <a:pt x="21600" y="19990"/>
                  <a:pt x="21600" y="18001"/>
                </a:cubicBezTo>
                <a:lnTo>
                  <a:pt x="21600" y="0"/>
                </a:lnTo>
                <a:lnTo>
                  <a:pt x="3584" y="0"/>
                </a:lnTo>
                <a:close/>
              </a:path>
            </a:pathLst>
          </a:custGeom>
          <a:ln w="88900" cap="sq">
            <a:solidFill>
              <a:srgbClr val="FFFFFF"/>
            </a:solidFill>
            <a:miter/>
          </a:ln>
          <a:effectLst>
            <a:outerShdw blurRad="254000" rotWithShape="0">
              <a:srgbClr val="000000">
                <a:alpha val="43000"/>
              </a:srgbClr>
            </a:outerShdw>
          </a:effectLst>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Title 1"/>
          <p:cNvSpPr txBox="1">
            <a:spLocks noGrp="1"/>
          </p:cNvSpPr>
          <p:nvPr>
            <p:ph type="ctrTitle"/>
          </p:nvPr>
        </p:nvSpPr>
        <p:spPr>
          <a:prstGeom prst="rect">
            <a:avLst/>
          </a:prstGeom>
        </p:spPr>
        <p:txBody>
          <a:bodyPr/>
          <a:lstStyle/>
          <a:p>
            <a:endParaRPr lang="de-DE" noProof="0" dirty="0"/>
          </a:p>
        </p:txBody>
      </p:sp>
      <p:sp>
        <p:nvSpPr>
          <p:cNvPr id="224"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25"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26"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27" name="TextBox 4"/>
          <p:cNvSpPr txBox="1"/>
          <p:nvPr/>
        </p:nvSpPr>
        <p:spPr>
          <a:xfrm>
            <a:off x="2171649" y="691356"/>
            <a:ext cx="7848701"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200" b="1">
                <a:latin typeface="Arial"/>
                <a:ea typeface="Arial"/>
                <a:cs typeface="Arial"/>
                <a:sym typeface="Arial"/>
              </a:defRPr>
            </a:pPr>
            <a:r>
              <a:rPr lang="de-DE" noProof="0" dirty="0"/>
              <a:t>Synergie</a:t>
            </a:r>
            <a:r>
              <a:rPr lang="de-DE" dirty="0"/>
              <a:t>n</a:t>
            </a:r>
            <a:endParaRPr lang="de-DE" noProof="0" dirty="0">
              <a:solidFill>
                <a:schemeClr val="accent2">
                  <a:satOff val="-18194"/>
                  <a:lumOff val="-11215"/>
                </a:schemeClr>
              </a:solidFill>
            </a:endParaRPr>
          </a:p>
        </p:txBody>
      </p:sp>
      <p:grpSp>
        <p:nvGrpSpPr>
          <p:cNvPr id="254" name="Diagram 24"/>
          <p:cNvGrpSpPr/>
          <p:nvPr/>
        </p:nvGrpSpPr>
        <p:grpSpPr>
          <a:xfrm>
            <a:off x="6701947" y="1530007"/>
            <a:ext cx="3776962" cy="3959911"/>
            <a:chOff x="0" y="0"/>
            <a:chExt cx="3776960" cy="3959909"/>
          </a:xfrm>
        </p:grpSpPr>
        <p:grpSp>
          <p:nvGrpSpPr>
            <p:cNvPr id="230" name="Group"/>
            <p:cNvGrpSpPr/>
            <p:nvPr/>
          </p:nvGrpSpPr>
          <p:grpSpPr>
            <a:xfrm>
              <a:off x="1076434" y="1277465"/>
              <a:ext cx="1623717" cy="1404582"/>
              <a:chOff x="0" y="0"/>
              <a:chExt cx="1623716" cy="1404580"/>
            </a:xfrm>
          </p:grpSpPr>
          <p:sp>
            <p:nvSpPr>
              <p:cNvPr id="228" name="Shape"/>
              <p:cNvSpPr/>
              <p:nvPr/>
            </p:nvSpPr>
            <p:spPr>
              <a:xfrm>
                <a:off x="-1" y="-1"/>
                <a:ext cx="1623718" cy="140458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8" y="0"/>
                    </a:lnTo>
                    <a:lnTo>
                      <a:pt x="16262" y="0"/>
                    </a:lnTo>
                    <a:lnTo>
                      <a:pt x="21600" y="10800"/>
                    </a:lnTo>
                    <a:lnTo>
                      <a:pt x="16262" y="21600"/>
                    </a:lnTo>
                    <a:lnTo>
                      <a:pt x="5338"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a:solidFill>
                      <a:srgbClr val="FFFFFF"/>
                    </a:solidFill>
                  </a:defRPr>
                </a:pPr>
                <a:endParaRPr lang="de-DE" noProof="0" dirty="0"/>
              </a:p>
            </p:txBody>
          </p:sp>
          <p:sp>
            <p:nvSpPr>
              <p:cNvPr id="229" name="WICTU5"/>
              <p:cNvSpPr txBox="1"/>
              <p:nvPr/>
            </p:nvSpPr>
            <p:spPr>
              <a:xfrm>
                <a:off x="269072" y="621054"/>
                <a:ext cx="1085571" cy="16247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WICTU5</a:t>
                </a:r>
              </a:p>
            </p:txBody>
          </p:sp>
        </p:grpSp>
        <p:sp>
          <p:nvSpPr>
            <p:cNvPr id="231" name="Shape"/>
            <p:cNvSpPr/>
            <p:nvPr/>
          </p:nvSpPr>
          <p:spPr>
            <a:xfrm>
              <a:off x="2093192" y="605470"/>
              <a:ext cx="612624" cy="5278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79" y="0"/>
                  </a:lnTo>
                  <a:lnTo>
                    <a:pt x="16221" y="0"/>
                  </a:lnTo>
                  <a:lnTo>
                    <a:pt x="21600" y="10800"/>
                  </a:lnTo>
                  <a:lnTo>
                    <a:pt x="16221" y="21600"/>
                  </a:lnTo>
                  <a:lnTo>
                    <a:pt x="5379" y="21600"/>
                  </a:lnTo>
                  <a:close/>
                </a:path>
              </a:pathLst>
            </a:custGeom>
            <a:solidFill>
              <a:srgbClr val="CDD4EA"/>
            </a:solidFill>
            <a:ln w="12700" cap="flat">
              <a:noFill/>
              <a:miter lim="400000"/>
            </a:ln>
            <a:effectLst/>
          </p:spPr>
          <p:txBody>
            <a:bodyPr wrap="square" lIns="45719" tIns="45719" rIns="45719" bIns="45719" numCol="1" anchor="t">
              <a:noAutofit/>
            </a:bodyPr>
            <a:lstStyle/>
            <a:p>
              <a:endParaRPr lang="de-DE" noProof="0" dirty="0"/>
            </a:p>
          </p:txBody>
        </p:sp>
        <p:grpSp>
          <p:nvGrpSpPr>
            <p:cNvPr id="234" name="Group"/>
            <p:cNvGrpSpPr/>
            <p:nvPr/>
          </p:nvGrpSpPr>
          <p:grpSpPr>
            <a:xfrm>
              <a:off x="1226001" y="0"/>
              <a:ext cx="1330625" cy="1151146"/>
              <a:chOff x="0" y="0"/>
              <a:chExt cx="1330623" cy="1151145"/>
            </a:xfrm>
          </p:grpSpPr>
          <p:sp>
            <p:nvSpPr>
              <p:cNvPr id="232"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a:solidFill>
                      <a:srgbClr val="FFFFFF"/>
                    </a:solidFill>
                  </a:defRPr>
                </a:pPr>
                <a:endParaRPr lang="de-DE" noProof="0" dirty="0"/>
              </a:p>
            </p:txBody>
          </p:sp>
          <p:sp>
            <p:nvSpPr>
              <p:cNvPr id="233" name="Löwen und ihre Jungen"/>
              <p:cNvSpPr txBox="1"/>
              <p:nvPr/>
            </p:nvSpPr>
            <p:spPr>
              <a:xfrm>
                <a:off x="220512" y="418640"/>
                <a:ext cx="889598" cy="3138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Löwen und ihre Jungen</a:t>
                </a:r>
              </a:p>
            </p:txBody>
          </p:sp>
        </p:grpSp>
        <p:sp>
          <p:nvSpPr>
            <p:cNvPr id="235" name="Shape"/>
            <p:cNvSpPr/>
            <p:nvPr/>
          </p:nvSpPr>
          <p:spPr>
            <a:xfrm>
              <a:off x="2808171" y="1592278"/>
              <a:ext cx="612624" cy="5278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79" y="0"/>
                  </a:lnTo>
                  <a:lnTo>
                    <a:pt x="16221" y="0"/>
                  </a:lnTo>
                  <a:lnTo>
                    <a:pt x="21600" y="10800"/>
                  </a:lnTo>
                  <a:lnTo>
                    <a:pt x="16221" y="21600"/>
                  </a:lnTo>
                  <a:lnTo>
                    <a:pt x="5379" y="21600"/>
                  </a:lnTo>
                  <a:close/>
                </a:path>
              </a:pathLst>
            </a:custGeom>
            <a:solidFill>
              <a:srgbClr val="CDD4EA"/>
            </a:solidFill>
            <a:ln w="12700" cap="flat">
              <a:noFill/>
              <a:miter lim="400000"/>
            </a:ln>
            <a:effectLst/>
          </p:spPr>
          <p:txBody>
            <a:bodyPr wrap="square" lIns="45719" tIns="45719" rIns="45719" bIns="45719" numCol="1" anchor="t">
              <a:noAutofit/>
            </a:bodyPr>
            <a:lstStyle/>
            <a:p>
              <a:endParaRPr lang="de-DE" noProof="0" dirty="0"/>
            </a:p>
          </p:txBody>
        </p:sp>
        <p:grpSp>
          <p:nvGrpSpPr>
            <p:cNvPr id="238" name="Group"/>
            <p:cNvGrpSpPr/>
            <p:nvPr/>
          </p:nvGrpSpPr>
          <p:grpSpPr>
            <a:xfrm>
              <a:off x="2446337" y="708030"/>
              <a:ext cx="1330624" cy="1151147"/>
              <a:chOff x="0" y="0"/>
              <a:chExt cx="1330623" cy="1151145"/>
            </a:xfrm>
          </p:grpSpPr>
          <p:sp>
            <p:nvSpPr>
              <p:cNvPr id="236"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sz="1000">
                    <a:solidFill>
                      <a:srgbClr val="FFFFFF"/>
                    </a:solidFill>
                  </a:defRPr>
                </a:pPr>
                <a:endParaRPr lang="de-DE" noProof="0" dirty="0"/>
              </a:p>
            </p:txBody>
          </p:sp>
          <p:sp>
            <p:nvSpPr>
              <p:cNvPr id="237" name="Jugendcamps &amp; Austausch"/>
              <p:cNvSpPr txBox="1"/>
              <p:nvPr/>
            </p:nvSpPr>
            <p:spPr>
              <a:xfrm>
                <a:off x="220513" y="418640"/>
                <a:ext cx="889598" cy="3138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Jugendcamps &amp; Austausch</a:t>
                </a:r>
              </a:p>
            </p:txBody>
          </p:sp>
        </p:grpSp>
        <p:sp>
          <p:nvSpPr>
            <p:cNvPr id="239" name="Shape"/>
            <p:cNvSpPr/>
            <p:nvPr/>
          </p:nvSpPr>
          <p:spPr>
            <a:xfrm>
              <a:off x="2311501" y="2706202"/>
              <a:ext cx="612624" cy="5278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79" y="0"/>
                  </a:lnTo>
                  <a:lnTo>
                    <a:pt x="16221" y="0"/>
                  </a:lnTo>
                  <a:lnTo>
                    <a:pt x="21600" y="10800"/>
                  </a:lnTo>
                  <a:lnTo>
                    <a:pt x="16221" y="21600"/>
                  </a:lnTo>
                  <a:lnTo>
                    <a:pt x="5379" y="21600"/>
                  </a:lnTo>
                  <a:close/>
                </a:path>
              </a:pathLst>
            </a:custGeom>
            <a:solidFill>
              <a:srgbClr val="CDD4EA"/>
            </a:solidFill>
            <a:ln w="12700" cap="flat">
              <a:noFill/>
              <a:miter lim="400000"/>
            </a:ln>
            <a:effectLst/>
          </p:spPr>
          <p:txBody>
            <a:bodyPr wrap="square" lIns="45719" tIns="45719" rIns="45719" bIns="45719" numCol="1" anchor="t">
              <a:noAutofit/>
            </a:bodyPr>
            <a:lstStyle/>
            <a:p>
              <a:endParaRPr lang="de-DE" noProof="0" dirty="0"/>
            </a:p>
          </p:txBody>
        </p:sp>
        <p:grpSp>
          <p:nvGrpSpPr>
            <p:cNvPr id="242" name="Group"/>
            <p:cNvGrpSpPr/>
            <p:nvPr/>
          </p:nvGrpSpPr>
          <p:grpSpPr>
            <a:xfrm>
              <a:off x="2446337" y="2099940"/>
              <a:ext cx="1330624" cy="1151146"/>
              <a:chOff x="0" y="0"/>
              <a:chExt cx="1330623" cy="1151145"/>
            </a:xfrm>
          </p:grpSpPr>
          <p:sp>
            <p:nvSpPr>
              <p:cNvPr id="240"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sz="1000">
                    <a:solidFill>
                      <a:srgbClr val="FFFFFF"/>
                    </a:solidFill>
                  </a:defRPr>
                </a:pPr>
                <a:endParaRPr lang="de-DE" noProof="0" dirty="0"/>
              </a:p>
            </p:txBody>
          </p:sp>
          <p:sp>
            <p:nvSpPr>
              <p:cNvPr id="241" name="Friedensplakat"/>
              <p:cNvSpPr txBox="1"/>
              <p:nvPr/>
            </p:nvSpPr>
            <p:spPr>
              <a:xfrm>
                <a:off x="220513" y="494337"/>
                <a:ext cx="889598" cy="1624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Friedensplakat</a:t>
                </a:r>
              </a:p>
            </p:txBody>
          </p:sp>
        </p:grpSp>
        <p:sp>
          <p:nvSpPr>
            <p:cNvPr id="243" name="Shape"/>
            <p:cNvSpPr/>
            <p:nvPr/>
          </p:nvSpPr>
          <p:spPr>
            <a:xfrm>
              <a:off x="1079455" y="2821831"/>
              <a:ext cx="612624" cy="5278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79" y="0"/>
                  </a:lnTo>
                  <a:lnTo>
                    <a:pt x="16221" y="0"/>
                  </a:lnTo>
                  <a:lnTo>
                    <a:pt x="21600" y="10800"/>
                  </a:lnTo>
                  <a:lnTo>
                    <a:pt x="16221" y="21600"/>
                  </a:lnTo>
                  <a:lnTo>
                    <a:pt x="5379" y="21600"/>
                  </a:lnTo>
                  <a:close/>
                </a:path>
              </a:pathLst>
            </a:custGeom>
            <a:solidFill>
              <a:srgbClr val="CDD4EA"/>
            </a:solidFill>
            <a:ln w="12700" cap="flat">
              <a:noFill/>
              <a:miter lim="400000"/>
            </a:ln>
            <a:effectLst/>
          </p:spPr>
          <p:txBody>
            <a:bodyPr wrap="square" lIns="45719" tIns="45719" rIns="45719" bIns="45719" numCol="1" anchor="t">
              <a:noAutofit/>
            </a:bodyPr>
            <a:lstStyle/>
            <a:p>
              <a:endParaRPr lang="de-DE" noProof="0" dirty="0"/>
            </a:p>
          </p:txBody>
        </p:sp>
        <p:grpSp>
          <p:nvGrpSpPr>
            <p:cNvPr id="246" name="Group"/>
            <p:cNvGrpSpPr/>
            <p:nvPr/>
          </p:nvGrpSpPr>
          <p:grpSpPr>
            <a:xfrm>
              <a:off x="1226001" y="2808763"/>
              <a:ext cx="1330625" cy="1151147"/>
              <a:chOff x="0" y="0"/>
              <a:chExt cx="1330623" cy="1151145"/>
            </a:xfrm>
          </p:grpSpPr>
          <p:sp>
            <p:nvSpPr>
              <p:cNvPr id="244"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sz="1000">
                    <a:solidFill>
                      <a:srgbClr val="FFFFFF"/>
                    </a:solidFill>
                  </a:defRPr>
                </a:pPr>
                <a:endParaRPr lang="de-DE" noProof="0" dirty="0"/>
              </a:p>
            </p:txBody>
          </p:sp>
          <p:sp>
            <p:nvSpPr>
              <p:cNvPr id="245" name="Friedensaufsatz"/>
              <p:cNvSpPr txBox="1"/>
              <p:nvPr/>
            </p:nvSpPr>
            <p:spPr>
              <a:xfrm>
                <a:off x="220512" y="494337"/>
                <a:ext cx="889598" cy="1624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Friedensaufsatz</a:t>
                </a:r>
              </a:p>
            </p:txBody>
          </p:sp>
        </p:grpSp>
        <p:sp>
          <p:nvSpPr>
            <p:cNvPr id="247" name="Shape"/>
            <p:cNvSpPr/>
            <p:nvPr/>
          </p:nvSpPr>
          <p:spPr>
            <a:xfrm>
              <a:off x="352768" y="1835418"/>
              <a:ext cx="612624" cy="5278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79" y="0"/>
                  </a:lnTo>
                  <a:lnTo>
                    <a:pt x="16221" y="0"/>
                  </a:lnTo>
                  <a:lnTo>
                    <a:pt x="21600" y="10800"/>
                  </a:lnTo>
                  <a:lnTo>
                    <a:pt x="16221" y="21600"/>
                  </a:lnTo>
                  <a:lnTo>
                    <a:pt x="5379" y="21600"/>
                  </a:lnTo>
                  <a:close/>
                </a:path>
              </a:pathLst>
            </a:custGeom>
            <a:solidFill>
              <a:srgbClr val="CDD4EA"/>
            </a:solidFill>
            <a:ln w="12700" cap="flat">
              <a:noFill/>
              <a:miter lim="400000"/>
            </a:ln>
            <a:effectLst/>
          </p:spPr>
          <p:txBody>
            <a:bodyPr wrap="square" lIns="45719" tIns="45719" rIns="45719" bIns="45719" numCol="1" anchor="t">
              <a:noAutofit/>
            </a:bodyPr>
            <a:lstStyle/>
            <a:p>
              <a:endParaRPr lang="de-DE" noProof="0" dirty="0"/>
            </a:p>
          </p:txBody>
        </p:sp>
        <p:grpSp>
          <p:nvGrpSpPr>
            <p:cNvPr id="250" name="Group"/>
            <p:cNvGrpSpPr/>
            <p:nvPr/>
          </p:nvGrpSpPr>
          <p:grpSpPr>
            <a:xfrm>
              <a:off x="0" y="2100732"/>
              <a:ext cx="1330624" cy="1151146"/>
              <a:chOff x="0" y="0"/>
              <a:chExt cx="1330623" cy="1151145"/>
            </a:xfrm>
          </p:grpSpPr>
          <p:sp>
            <p:nvSpPr>
              <p:cNvPr id="248"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a:solidFill>
                      <a:srgbClr val="FFFFFF"/>
                    </a:solidFill>
                  </a:defRPr>
                </a:pPr>
                <a:endParaRPr lang="de-DE" noProof="0" dirty="0"/>
              </a:p>
            </p:txBody>
          </p:sp>
          <p:sp>
            <p:nvSpPr>
              <p:cNvPr id="249" name="Junge Führungskräfte im Dienst"/>
              <p:cNvSpPr txBox="1"/>
              <p:nvPr/>
            </p:nvSpPr>
            <p:spPr>
              <a:xfrm>
                <a:off x="220512" y="342944"/>
                <a:ext cx="889598" cy="4652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Junge Führungskräfte im Dienst</a:t>
                </a:r>
              </a:p>
            </p:txBody>
          </p:sp>
        </p:grpSp>
        <p:grpSp>
          <p:nvGrpSpPr>
            <p:cNvPr id="253" name="Group"/>
            <p:cNvGrpSpPr/>
            <p:nvPr/>
          </p:nvGrpSpPr>
          <p:grpSpPr>
            <a:xfrm>
              <a:off x="0" y="706446"/>
              <a:ext cx="1330624" cy="1151147"/>
              <a:chOff x="0" y="0"/>
              <a:chExt cx="1330623" cy="1151145"/>
            </a:xfrm>
          </p:grpSpPr>
          <p:sp>
            <p:nvSpPr>
              <p:cNvPr id="251" name="Shape"/>
              <p:cNvSpPr/>
              <p:nvPr/>
            </p:nvSpPr>
            <p:spPr>
              <a:xfrm>
                <a:off x="-1" y="-1"/>
                <a:ext cx="1330625" cy="115114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339" y="0"/>
                    </a:lnTo>
                    <a:lnTo>
                      <a:pt x="16261" y="0"/>
                    </a:lnTo>
                    <a:lnTo>
                      <a:pt x="21600" y="10800"/>
                    </a:lnTo>
                    <a:lnTo>
                      <a:pt x="16261" y="21600"/>
                    </a:lnTo>
                    <a:lnTo>
                      <a:pt x="5339" y="21600"/>
                    </a:lnTo>
                    <a:close/>
                  </a:path>
                </a:pathLst>
              </a:custGeom>
              <a:solidFill>
                <a:schemeClr val="accent1"/>
              </a:solidFill>
              <a:ln w="12700" cap="flat">
                <a:solidFill>
                  <a:srgbClr val="FFFFFF"/>
                </a:solidFill>
                <a:prstDash val="solid"/>
                <a:miter lim="800000"/>
              </a:ln>
              <a:effectLst/>
            </p:spPr>
            <p:txBody>
              <a:bodyPr wrap="square" lIns="45719" tIns="45719" rIns="45719" bIns="45719" numCol="1" anchor="ctr">
                <a:noAutofit/>
              </a:bodyPr>
              <a:lstStyle/>
              <a:p>
                <a:pPr algn="ctr" defTabSz="444500">
                  <a:lnSpc>
                    <a:spcPct val="90000"/>
                  </a:lnSpc>
                  <a:spcBef>
                    <a:spcPts val="700"/>
                  </a:spcBef>
                  <a:defRPr sz="1000">
                    <a:solidFill>
                      <a:srgbClr val="FFFFFF"/>
                    </a:solidFill>
                  </a:defRPr>
                </a:pPr>
                <a:endParaRPr lang="de-DE" noProof="0" dirty="0"/>
              </a:p>
            </p:txBody>
          </p:sp>
          <p:sp>
            <p:nvSpPr>
              <p:cNvPr id="252" name="Junger Botschafter"/>
              <p:cNvSpPr txBox="1"/>
              <p:nvPr/>
            </p:nvSpPr>
            <p:spPr>
              <a:xfrm>
                <a:off x="220512" y="418640"/>
                <a:ext cx="889598" cy="3138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700" tIns="12700" rIns="12700" bIns="12700" numCol="1" anchor="ctr">
                <a:spAutoFit/>
              </a:bodyPr>
              <a:lstStyle>
                <a:lvl1pPr algn="ctr" defTabSz="444500">
                  <a:lnSpc>
                    <a:spcPct val="90000"/>
                  </a:lnSpc>
                  <a:spcBef>
                    <a:spcPts val="400"/>
                  </a:spcBef>
                  <a:defRPr sz="1000">
                    <a:solidFill>
                      <a:srgbClr val="FFFFFF"/>
                    </a:solidFill>
                  </a:defRPr>
                </a:lvl1pPr>
              </a:lstStyle>
              <a:p>
                <a:r>
                  <a:rPr lang="de-DE" noProof="0" dirty="0"/>
                  <a:t>Junger Botschafter</a:t>
                </a:r>
              </a:p>
            </p:txBody>
          </p:sp>
        </p:grpSp>
      </p:grpSp>
      <p:sp>
        <p:nvSpPr>
          <p:cNvPr id="256" name="Oder so:   WICTU5 öffnet Schulkindern die Tür zu humanitärem Engagement. Das Projekt macht ihnen bewusst, wie wertvoll es ist, in Sicherheit lernen zu können – und dass nicht alle Kinder auf der Welt dieses Privileg haben. Gleichzeitig zeigt es ihnen, da"/>
          <p:cNvSpPr txBox="1"/>
          <p:nvPr/>
        </p:nvSpPr>
        <p:spPr>
          <a:xfrm>
            <a:off x="1020953" y="1670407"/>
            <a:ext cx="4885188" cy="49859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400"/>
            </a:pPr>
            <a:br>
              <a:rPr lang="de-DE" noProof="0" dirty="0"/>
            </a:br>
            <a:r>
              <a:rPr lang="de-DE" sz="1600" noProof="0" dirty="0">
                <a:latin typeface="Arial" panose="020B0604020202020204" pitchFamily="34" charset="0"/>
                <a:cs typeface="Arial" panose="020B0604020202020204" pitchFamily="34" charset="0"/>
              </a:rPr>
              <a:t>WICTU5 ebnet unseren Schulkindern den Weg zu humanitärem Engagement. Das Projekt macht ihnen bewusst, wie wertvoll es ist, in Sicherheit lernen zu können – und dass nicht alle Kinder auf der Welt dieses Privileg haben. Gleichzeitig zeigt es ihnen, dass sie selbst etwas bewirken können, um anderen Kindern den Zugang zu Bildung in einer sicheren Umgebung zu ermöglichen.</a:t>
            </a:r>
          </a:p>
          <a:p>
            <a:pPr>
              <a:defRPr sz="1400"/>
            </a:pPr>
            <a:endParaRPr lang="de-DE" sz="1600" noProof="0" dirty="0">
              <a:latin typeface="Arial" panose="020B0604020202020204" pitchFamily="34" charset="0"/>
              <a:cs typeface="Arial" panose="020B0604020202020204" pitchFamily="34" charset="0"/>
            </a:endParaRPr>
          </a:p>
          <a:p>
            <a:pPr>
              <a:defRPr sz="1400"/>
            </a:pPr>
            <a:endParaRPr lang="de-DE" sz="1600" dirty="0">
              <a:latin typeface="Arial" panose="020B0604020202020204" pitchFamily="34" charset="0"/>
              <a:cs typeface="Arial" panose="020B0604020202020204" pitchFamily="34" charset="0"/>
            </a:endParaRPr>
          </a:p>
          <a:p>
            <a:pPr>
              <a:defRPr sz="1400"/>
            </a:pPr>
            <a:r>
              <a:rPr lang="de-DE" sz="1600" noProof="0" dirty="0">
                <a:latin typeface="Arial" panose="020B0604020202020204" pitchFamily="34" charset="0"/>
                <a:cs typeface="Arial" panose="020B0604020202020204" pitchFamily="34" charset="0"/>
              </a:rPr>
              <a:t>So erleben sie unmittelbar, wie erfüllend es ist, sich für andere einzusetzen und gemeinsam etwas zu verändern. WICTU5 schafft damit einen ersten Zugang zur vielfältigen humanitären Arbeit von Lions International und weckt Interesse an weiterem Engagement. Darauf aufbauend können weitere Initiativen folgen, etwa Sehtests, Diabetes-Aufklärung und andere Projekte, die Kindern und ihren Familien zugutekommen.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itle 1"/>
          <p:cNvSpPr txBox="1">
            <a:spLocks noGrp="1"/>
          </p:cNvSpPr>
          <p:nvPr>
            <p:ph type="ctrTitle"/>
          </p:nvPr>
        </p:nvSpPr>
        <p:spPr>
          <a:prstGeom prst="rect">
            <a:avLst/>
          </a:prstGeom>
        </p:spPr>
        <p:txBody>
          <a:bodyPr/>
          <a:lstStyle/>
          <a:p>
            <a:endParaRPr lang="de-DE" noProof="0" dirty="0"/>
          </a:p>
        </p:txBody>
      </p:sp>
      <p:sp>
        <p:nvSpPr>
          <p:cNvPr id="259"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60"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61"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62" name="TextBox 4"/>
          <p:cNvSpPr txBox="1"/>
          <p:nvPr/>
        </p:nvSpPr>
        <p:spPr>
          <a:xfrm>
            <a:off x="998220" y="924511"/>
            <a:ext cx="6300949" cy="44281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b="1">
                <a:latin typeface="Arial"/>
                <a:ea typeface="Arial"/>
                <a:cs typeface="Arial"/>
                <a:sym typeface="Arial"/>
              </a:defRPr>
            </a:pPr>
            <a:r>
              <a:rPr lang="de-DE" noProof="0" dirty="0"/>
              <a:t>Wie der Kontakt mit ukrainischen Kindern funktioniert</a:t>
            </a:r>
          </a:p>
          <a:p>
            <a:pPr>
              <a:defRPr sz="1600" b="1">
                <a:latin typeface="Arial"/>
                <a:ea typeface="Arial"/>
                <a:cs typeface="Arial"/>
                <a:sym typeface="Arial"/>
              </a:defRPr>
            </a:pPr>
            <a:endParaRPr lang="de-DE" noProof="0" dirty="0"/>
          </a:p>
          <a:p>
            <a:pPr>
              <a:defRPr sz="1600">
                <a:latin typeface="Arial"/>
                <a:ea typeface="Arial"/>
                <a:cs typeface="Arial"/>
                <a:sym typeface="Arial"/>
              </a:defRPr>
            </a:pPr>
            <a:r>
              <a:rPr lang="de-DE" noProof="0" dirty="0"/>
              <a:t>Wenn eine Klasse an WICTU5 teilnimmt, kann sie eine von der Schule verwaltete E-Mail-Adresse angeben. Dies ist in der Regel eine allgemeine E-Mail-Adresse des Schulbüros oder das von einer Lehrkraft überwachte Postfach.</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 ukrainischen Behörden erhalten die E-Mail-Adressen der Klassen oder der Schule.</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Wenn die Klasse sich angemeldet hat, kann das Kind, das den Laptop erhält, nach der Einrichtung des Internetzugangs eine Dankesnachricht senden.</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Diese Kontaktaufnahme ist völlig freiwillig und wird weder von Lions Clubs noch vom WICTU5-Projektteam überwacht.</a:t>
            </a:r>
          </a:p>
          <a:p>
            <a:pPr>
              <a:defRPr sz="1600">
                <a:latin typeface="Arial"/>
                <a:ea typeface="Arial"/>
                <a:cs typeface="Arial"/>
                <a:sym typeface="Arial"/>
              </a:defRPr>
            </a:pPr>
            <a:endParaRPr lang="de-DE" noProof="0" dirty="0"/>
          </a:p>
          <a:p>
            <a:pPr>
              <a:defRPr sz="1600">
                <a:latin typeface="Arial"/>
                <a:ea typeface="Arial"/>
                <a:cs typeface="Arial"/>
                <a:sym typeface="Arial"/>
              </a:defRPr>
            </a:pPr>
            <a:r>
              <a:rPr lang="de-DE" noProof="0" dirty="0"/>
              <a:t>• Dies ist freiwillig und zeugt von Respekt gegenüber den Kindern in der Ukraine.</a:t>
            </a:r>
          </a:p>
        </p:txBody>
      </p:sp>
      <p:pic>
        <p:nvPicPr>
          <p:cNvPr id="263" name="Picture 8" descr="Picture 8"/>
          <p:cNvPicPr>
            <a:picLocks noChangeAspect="1"/>
          </p:cNvPicPr>
          <p:nvPr/>
        </p:nvPicPr>
        <p:blipFill>
          <a:blip r:embed="rId4"/>
          <a:srcRect r="6" b="6"/>
          <a:stretch>
            <a:fillRect/>
          </a:stretch>
        </p:blipFill>
        <p:spPr>
          <a:xfrm>
            <a:off x="7595259" y="924511"/>
            <a:ext cx="2083992" cy="2083992"/>
          </a:xfrm>
          <a:custGeom>
            <a:avLst/>
            <a:gdLst/>
            <a:ahLst/>
            <a:cxnLst>
              <a:cxn ang="0">
                <a:pos x="wd2" y="hd2"/>
              </a:cxn>
              <a:cxn ang="5400000">
                <a:pos x="wd2" y="hd2"/>
              </a:cxn>
              <a:cxn ang="10800000">
                <a:pos x="wd2" y="hd2"/>
              </a:cxn>
              <a:cxn ang="16200000">
                <a:pos x="wd2" y="hd2"/>
              </a:cxn>
            </a:cxnLst>
            <a:rect l="0" t="0" r="r" b="b"/>
            <a:pathLst>
              <a:path w="21600" h="21600" extrusionOk="0">
                <a:moveTo>
                  <a:pt x="10802" y="0"/>
                </a:moveTo>
                <a:cubicBezTo>
                  <a:pt x="4837" y="0"/>
                  <a:pt x="0" y="4837"/>
                  <a:pt x="0" y="10802"/>
                </a:cubicBezTo>
                <a:cubicBezTo>
                  <a:pt x="0" y="16767"/>
                  <a:pt x="4837" y="21600"/>
                  <a:pt x="10802" y="21600"/>
                </a:cubicBezTo>
                <a:cubicBezTo>
                  <a:pt x="16767" y="21600"/>
                  <a:pt x="21600" y="16767"/>
                  <a:pt x="21600" y="10802"/>
                </a:cubicBezTo>
                <a:cubicBezTo>
                  <a:pt x="21600" y="4837"/>
                  <a:pt x="16767" y="0"/>
                  <a:pt x="10802" y="0"/>
                </a:cubicBezTo>
                <a:close/>
              </a:path>
            </a:pathLst>
          </a:custGeom>
          <a:ln w="63500" cap="rnd">
            <a:solidFill>
              <a:srgbClr val="333333"/>
            </a:solidFill>
          </a:ln>
          <a:effectLst>
            <a:outerShdw blurRad="381000" dist="292100" dir="5400000" rotWithShape="0">
              <a:srgbClr val="000000">
                <a:alpha val="22000"/>
              </a:srgbClr>
            </a:outerShdw>
          </a:effectLst>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Title 1"/>
          <p:cNvSpPr txBox="1">
            <a:spLocks noGrp="1"/>
          </p:cNvSpPr>
          <p:nvPr>
            <p:ph type="ctrTitle"/>
          </p:nvPr>
        </p:nvSpPr>
        <p:spPr>
          <a:prstGeom prst="rect">
            <a:avLst/>
          </a:prstGeom>
        </p:spPr>
        <p:txBody>
          <a:bodyPr/>
          <a:lstStyle/>
          <a:p>
            <a:endParaRPr lang="de-DE" noProof="0" dirty="0"/>
          </a:p>
        </p:txBody>
      </p:sp>
      <p:sp>
        <p:nvSpPr>
          <p:cNvPr id="266"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67"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68"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69" name="TextBox 4"/>
          <p:cNvSpPr txBox="1"/>
          <p:nvPr/>
        </p:nvSpPr>
        <p:spPr>
          <a:xfrm>
            <a:off x="1083913" y="914692"/>
            <a:ext cx="9974631" cy="3908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2400" b="1">
                <a:latin typeface="Arial"/>
                <a:ea typeface="Arial"/>
                <a:cs typeface="Arial"/>
                <a:sym typeface="Arial"/>
              </a:defRPr>
            </a:pPr>
            <a:r>
              <a:rPr lang="de-DE" noProof="0" dirty="0"/>
              <a:t>Helfen Sie uns dabei, 20.000 Kinder wieder in die Schule zu bringen.</a:t>
            </a:r>
            <a:endParaRPr lang="de-DE" sz="1600" noProof="0" dirty="0"/>
          </a:p>
          <a:p>
            <a:pPr>
              <a:defRPr sz="1600">
                <a:latin typeface="Arial"/>
                <a:ea typeface="Arial"/>
                <a:cs typeface="Arial"/>
                <a:sym typeface="Arial"/>
              </a:defRPr>
            </a:pPr>
            <a:endParaRPr lang="de-DE" sz="1600" noProof="0" dirty="0"/>
          </a:p>
          <a:p>
            <a:pPr>
              <a:defRPr sz="1600">
                <a:solidFill>
                  <a:schemeClr val="accent2">
                    <a:satOff val="-18194"/>
                    <a:lumOff val="-11215"/>
                  </a:schemeClr>
                </a:solidFill>
                <a:latin typeface="Arial"/>
                <a:ea typeface="Arial"/>
                <a:cs typeface="Arial"/>
                <a:sym typeface="Arial"/>
              </a:defRPr>
            </a:pPr>
            <a:r>
              <a:rPr lang="de-DE" noProof="0" dirty="0"/>
              <a:t>Gemeinsam schaffen wir:</a:t>
            </a:r>
          </a:p>
          <a:p>
            <a:pPr>
              <a:defRPr sz="1600">
                <a:solidFill>
                  <a:schemeClr val="accent2">
                    <a:satOff val="-18194"/>
                    <a:lumOff val="-11215"/>
                  </a:schemeClr>
                </a:solidFill>
                <a:latin typeface="Arial"/>
                <a:ea typeface="Arial"/>
                <a:cs typeface="Arial"/>
                <a:sym typeface="Arial"/>
              </a:defRPr>
            </a:pPr>
            <a:endParaRPr lang="de-DE" noProof="0" dirty="0"/>
          </a:p>
          <a:p>
            <a:pPr marL="160421" indent="-160421">
              <a:buSzPct val="100000"/>
              <a:buChar char="•"/>
              <a:defRPr sz="1600">
                <a:solidFill>
                  <a:schemeClr val="accent2">
                    <a:satOff val="-18194"/>
                    <a:lumOff val="-11215"/>
                  </a:schemeClr>
                </a:solidFill>
                <a:latin typeface="Arial"/>
                <a:ea typeface="Arial"/>
                <a:cs typeface="Arial"/>
                <a:sym typeface="Arial"/>
              </a:defRPr>
            </a:pPr>
            <a:r>
              <a:rPr lang="de-DE" noProof="0" dirty="0"/>
              <a:t>Ein optimaleres Lernumfeld </a:t>
            </a:r>
          </a:p>
          <a:p>
            <a:pPr>
              <a:defRPr sz="1600">
                <a:solidFill>
                  <a:schemeClr val="accent2">
                    <a:satOff val="-18194"/>
                    <a:lumOff val="-11215"/>
                  </a:schemeClr>
                </a:solidFill>
                <a:latin typeface="Arial"/>
                <a:ea typeface="Arial"/>
                <a:cs typeface="Arial"/>
                <a:sym typeface="Arial"/>
              </a:defRPr>
            </a:pPr>
            <a:endParaRPr lang="de-DE" noProof="0" dirty="0"/>
          </a:p>
          <a:p>
            <a:pPr marL="160421" indent="-160421">
              <a:buSzPct val="100000"/>
              <a:buChar char="•"/>
              <a:defRPr sz="1600">
                <a:solidFill>
                  <a:schemeClr val="accent2">
                    <a:satOff val="-18194"/>
                    <a:lumOff val="-11215"/>
                  </a:schemeClr>
                </a:solidFill>
                <a:latin typeface="Arial"/>
                <a:ea typeface="Arial"/>
                <a:cs typeface="Arial"/>
                <a:sym typeface="Arial"/>
              </a:defRPr>
            </a:pPr>
            <a:r>
              <a:rPr lang="de-DE" noProof="0" dirty="0"/>
              <a:t>Bessere Chancen der Kinder für die Zukunft</a:t>
            </a:r>
          </a:p>
          <a:p>
            <a:pPr marL="160421" indent="-160421">
              <a:buSzPct val="100000"/>
              <a:buChar char="•"/>
              <a:defRPr sz="1600">
                <a:solidFill>
                  <a:schemeClr val="accent2">
                    <a:satOff val="-18194"/>
                    <a:lumOff val="-11215"/>
                  </a:schemeClr>
                </a:solidFill>
                <a:latin typeface="Arial"/>
                <a:ea typeface="Arial"/>
                <a:cs typeface="Arial"/>
                <a:sym typeface="Arial"/>
              </a:defRPr>
            </a:pPr>
            <a:endParaRPr lang="de-DE" noProof="0" dirty="0"/>
          </a:p>
          <a:p>
            <a:pPr marL="160421" indent="-160421">
              <a:buSzPct val="100000"/>
              <a:buChar char="•"/>
              <a:defRPr sz="1600">
                <a:solidFill>
                  <a:schemeClr val="accent2">
                    <a:satOff val="-18194"/>
                    <a:lumOff val="-11215"/>
                  </a:schemeClr>
                </a:solidFill>
                <a:latin typeface="Arial"/>
                <a:ea typeface="Arial"/>
                <a:cs typeface="Arial"/>
                <a:sym typeface="Arial"/>
              </a:defRPr>
            </a:pPr>
            <a:r>
              <a:rPr lang="de-DE" noProof="0" dirty="0"/>
              <a:t>Würde</a:t>
            </a:r>
          </a:p>
          <a:p>
            <a:pPr>
              <a:defRPr sz="1600">
                <a:solidFill>
                  <a:schemeClr val="accent2">
                    <a:satOff val="-18194"/>
                    <a:lumOff val="-11215"/>
                  </a:schemeClr>
                </a:solidFill>
                <a:latin typeface="Arial"/>
                <a:ea typeface="Arial"/>
                <a:cs typeface="Arial"/>
                <a:sym typeface="Arial"/>
              </a:defRPr>
            </a:pPr>
            <a:endParaRPr lang="de-DE" noProof="0" dirty="0"/>
          </a:p>
          <a:p>
            <a:pPr>
              <a:defRPr sz="1600">
                <a:solidFill>
                  <a:schemeClr val="accent2">
                    <a:satOff val="-18194"/>
                    <a:lumOff val="-11215"/>
                  </a:schemeClr>
                </a:solidFill>
                <a:latin typeface="Arial"/>
                <a:ea typeface="Arial"/>
                <a:cs typeface="Arial"/>
                <a:sym typeface="Arial"/>
              </a:defRPr>
            </a:pPr>
            <a:r>
              <a:rPr lang="de-DE" noProof="0" dirty="0"/>
              <a:t>• Hoffnung</a:t>
            </a:r>
          </a:p>
          <a:p>
            <a:pPr>
              <a:defRPr sz="1600">
                <a:latin typeface="Arial"/>
                <a:ea typeface="Arial"/>
                <a:cs typeface="Arial"/>
                <a:sym typeface="Arial"/>
              </a:defRPr>
            </a:pPr>
            <a:endParaRPr lang="de-DE" noProof="0" dirty="0"/>
          </a:p>
          <a:p>
            <a:pPr>
              <a:defRPr sz="1600">
                <a:latin typeface="Arial"/>
                <a:ea typeface="Arial"/>
                <a:cs typeface="Arial"/>
                <a:sym typeface="Arial"/>
              </a:defRPr>
            </a:pPr>
            <a:endParaRPr lang="de-DE" noProof="0" dirty="0"/>
          </a:p>
          <a:p>
            <a:pPr>
              <a:defRPr sz="1600" b="1">
                <a:latin typeface="Arial"/>
                <a:ea typeface="Arial"/>
                <a:cs typeface="Arial"/>
                <a:sym typeface="Arial"/>
              </a:defRPr>
            </a:pPr>
            <a:r>
              <a:rPr lang="de-DE" noProof="0" dirty="0"/>
              <a:t>WICTU5 – </a:t>
            </a:r>
            <a:r>
              <a:rPr lang="de-DE" sz="1600" b="1" dirty="0">
                <a:latin typeface="Arial"/>
                <a:sym typeface="Arial"/>
              </a:rPr>
              <a:t>Eine europäische Bewegung der Lions für Bildung und Jugendförderung.</a:t>
            </a:r>
            <a:endParaRPr lang="de-DE" noProof="0" dirty="0"/>
          </a:p>
          <a:p>
            <a:pPr>
              <a:defRPr sz="1600" b="1">
                <a:latin typeface="Arial"/>
                <a:ea typeface="Arial"/>
                <a:cs typeface="Arial"/>
                <a:sym typeface="Arial"/>
              </a:defRPr>
            </a:pPr>
            <a:endParaRPr lang="de-DE" dirty="0"/>
          </a:p>
        </p:txBody>
      </p:sp>
      <p:pic>
        <p:nvPicPr>
          <p:cNvPr id="270" name="Picture 6" descr="Picture 6"/>
          <p:cNvPicPr>
            <a:picLocks noChangeAspect="1"/>
          </p:cNvPicPr>
          <p:nvPr/>
        </p:nvPicPr>
        <p:blipFill>
          <a:blip r:embed="rId4"/>
          <a:srcRect r="6" b="6"/>
          <a:stretch>
            <a:fillRect/>
          </a:stretch>
        </p:blipFill>
        <p:spPr>
          <a:xfrm>
            <a:off x="8890749" y="1498622"/>
            <a:ext cx="2031207" cy="203120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63500" cap="rnd">
            <a:solidFill>
              <a:srgbClr val="333333"/>
            </a:solidFill>
          </a:ln>
          <a:effectLst>
            <a:outerShdw blurRad="381000" dist="292100" dir="5400000" rotWithShape="0">
              <a:srgbClr val="000000">
                <a:alpha val="22000"/>
              </a:srgbClr>
            </a:outerShdw>
          </a:effectLst>
        </p:spPr>
      </p:pic>
      <p:pic>
        <p:nvPicPr>
          <p:cNvPr id="271" name="Picture 9" descr="Picture 9"/>
          <p:cNvPicPr>
            <a:picLocks noChangeAspect="1"/>
          </p:cNvPicPr>
          <p:nvPr/>
        </p:nvPicPr>
        <p:blipFill>
          <a:blip r:embed="rId5"/>
          <a:srcRect r="6" b="6"/>
          <a:stretch>
            <a:fillRect/>
          </a:stretch>
        </p:blipFill>
        <p:spPr>
          <a:xfrm>
            <a:off x="6063143" y="1498622"/>
            <a:ext cx="2031208" cy="203120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ln w="63500" cap="rnd">
            <a:solidFill>
              <a:srgbClr val="333333"/>
            </a:solidFill>
          </a:ln>
          <a:effectLst>
            <a:outerShdw blurRad="381000" dist="292100" dir="5400000" rotWithShape="0">
              <a:srgbClr val="000000">
                <a:alpha val="22000"/>
              </a:srgbClr>
            </a:outerShdw>
          </a:effectLst>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Title 1"/>
          <p:cNvSpPr txBox="1">
            <a:spLocks noGrp="1"/>
          </p:cNvSpPr>
          <p:nvPr>
            <p:ph type="ctrTitle"/>
          </p:nvPr>
        </p:nvSpPr>
        <p:spPr>
          <a:prstGeom prst="rect">
            <a:avLst/>
          </a:prstGeom>
        </p:spPr>
        <p:txBody>
          <a:bodyPr/>
          <a:lstStyle/>
          <a:p>
            <a:endParaRPr lang="de-DE" noProof="0" dirty="0"/>
          </a:p>
        </p:txBody>
      </p:sp>
      <p:sp>
        <p:nvSpPr>
          <p:cNvPr id="274" name="Subtitle 2"/>
          <p:cNvSpPr txBox="1">
            <a:spLocks noGrp="1"/>
          </p:cNvSpPr>
          <p:nvPr>
            <p:ph type="subTitle" sz="quarter" idx="1"/>
          </p:nvPr>
        </p:nvSpPr>
        <p:spPr>
          <a:xfrm>
            <a:off x="1524000" y="3602037"/>
            <a:ext cx="9144000" cy="1655762"/>
          </a:xfrm>
          <a:prstGeom prst="rect">
            <a:avLst/>
          </a:prstGeom>
        </p:spPr>
        <p:txBody>
          <a:bodyPr/>
          <a:lstStyle/>
          <a:p>
            <a:endParaRPr lang="de-DE" noProof="0" dirty="0"/>
          </a:p>
        </p:txBody>
      </p:sp>
      <p:pic>
        <p:nvPicPr>
          <p:cNvPr id="275" name="Picture 5" descr="Picture 5"/>
          <p:cNvPicPr>
            <a:picLocks noChangeAspect="1"/>
          </p:cNvPicPr>
          <p:nvPr/>
        </p:nvPicPr>
        <p:blipFill>
          <a:blip r:embed="rId2"/>
          <a:stretch>
            <a:fillRect/>
          </a:stretch>
        </p:blipFill>
        <p:spPr>
          <a:xfrm>
            <a:off x="952500" y="0"/>
            <a:ext cx="11239500" cy="7493000"/>
          </a:xfrm>
          <a:prstGeom prst="rect">
            <a:avLst/>
          </a:prstGeom>
          <a:ln w="12700">
            <a:miter lim="400000"/>
          </a:ln>
        </p:spPr>
      </p:pic>
      <p:pic>
        <p:nvPicPr>
          <p:cNvPr id="276" name="Picture 7" descr="Picture 7"/>
          <p:cNvPicPr>
            <a:picLocks noChangeAspect="1"/>
          </p:cNvPicPr>
          <p:nvPr/>
        </p:nvPicPr>
        <p:blipFill>
          <a:blip r:embed="rId3"/>
          <a:stretch>
            <a:fillRect/>
          </a:stretch>
        </p:blipFill>
        <p:spPr>
          <a:xfrm>
            <a:off x="10436677" y="5688807"/>
            <a:ext cx="1605644" cy="1233488"/>
          </a:xfrm>
          <a:prstGeom prst="rect">
            <a:avLst/>
          </a:prstGeom>
          <a:ln w="12700">
            <a:miter lim="400000"/>
          </a:ln>
        </p:spPr>
      </p:pic>
      <p:sp>
        <p:nvSpPr>
          <p:cNvPr id="277" name="TextBox 6"/>
          <p:cNvSpPr txBox="1"/>
          <p:nvPr/>
        </p:nvSpPr>
        <p:spPr>
          <a:xfrm>
            <a:off x="967047" y="641325"/>
            <a:ext cx="10257906" cy="3754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a:latin typeface="Arial"/>
                <a:ea typeface="Arial"/>
                <a:cs typeface="Arial"/>
                <a:sym typeface="Arial"/>
              </a:defRPr>
            </a:pPr>
            <a:r>
              <a:rPr lang="de-DE" noProof="0" dirty="0"/>
              <a:t>Für weitere Informationen wenden Sie sich bitte an die Koordinatoren der verschiedenen Länder:</a:t>
            </a:r>
          </a:p>
          <a:p>
            <a:pPr>
              <a:defRPr sz="1600">
                <a:latin typeface="Arial"/>
                <a:ea typeface="Arial"/>
                <a:cs typeface="Arial"/>
                <a:sym typeface="Arial"/>
              </a:defRPr>
            </a:pPr>
            <a:endParaRPr lang="de-DE" noProof="0" dirty="0"/>
          </a:p>
          <a:p>
            <a:r>
              <a:rPr lang="de-DE" noProof="0" dirty="0"/>
              <a:t>MD103 Frankreich                        	PDG Vanessa </a:t>
            </a:r>
            <a:r>
              <a:rPr lang="de-DE" noProof="0" dirty="0" err="1"/>
              <a:t>Horrod</a:t>
            </a:r>
            <a:r>
              <a:rPr lang="de-DE" noProof="0" dirty="0"/>
              <a:t> 	         </a:t>
            </a:r>
            <a:r>
              <a:rPr lang="de-DE" i="1" u="sng" noProof="0" dirty="0">
                <a:solidFill>
                  <a:srgbClr val="0563C1"/>
                </a:solidFill>
                <a:uFill>
                  <a:solidFill>
                    <a:srgbClr val="0563C1"/>
                  </a:solidFill>
                </a:uFill>
                <a:hlinkClick r:id="rId4"/>
              </a:rPr>
              <a:t>vanessa@horrod.net</a:t>
            </a:r>
            <a:endParaRPr lang="de-DE" i="1" u="sng" noProof="0" dirty="0"/>
          </a:p>
          <a:p>
            <a:r>
              <a:rPr lang="de-DE" noProof="0" dirty="0"/>
              <a:t>MD105 England			PID Phil Nathan                      	         </a:t>
            </a:r>
            <a:r>
              <a:rPr lang="de-DE" i="1" u="sng" noProof="0" dirty="0">
                <a:solidFill>
                  <a:srgbClr val="0563C1"/>
                </a:solidFill>
                <a:uFill>
                  <a:solidFill>
                    <a:srgbClr val="0563C1"/>
                  </a:solidFill>
                </a:uFill>
                <a:hlinkClick r:id="rId5"/>
              </a:rPr>
              <a:t>pidphil@yahoo.co.uk</a:t>
            </a:r>
            <a:endParaRPr lang="de-DE" i="1" u="sng" noProof="0" dirty="0"/>
          </a:p>
          <a:p>
            <a:r>
              <a:rPr lang="de-DE" noProof="0" dirty="0"/>
              <a:t>MD107 Finnland                       	PDG Björn </a:t>
            </a:r>
            <a:r>
              <a:rPr lang="de-DE" noProof="0" dirty="0" err="1"/>
              <a:t>Hägerstrand</a:t>
            </a:r>
            <a:r>
              <a:rPr lang="de-DE" noProof="0" dirty="0"/>
              <a:t>   	         </a:t>
            </a:r>
            <a:r>
              <a:rPr lang="de-DE" i="1" u="sng" noProof="0" dirty="0">
                <a:solidFill>
                  <a:srgbClr val="0563C1"/>
                </a:solidFill>
                <a:uFill>
                  <a:solidFill>
                    <a:srgbClr val="0563C1"/>
                  </a:solidFill>
                </a:uFill>
                <a:hlinkClick r:id="rId6"/>
              </a:rPr>
              <a:t>bjorn@lions.ax</a:t>
            </a:r>
            <a:endParaRPr lang="de-DE" i="1" u="sng" noProof="0" dirty="0"/>
          </a:p>
          <a:p>
            <a:r>
              <a:rPr lang="de-DE" noProof="0" dirty="0"/>
              <a:t>MD108 Italien			ZC Colette Case 		         </a:t>
            </a:r>
            <a:r>
              <a:rPr lang="de-DE" i="1" u="sng" noProof="0" dirty="0">
                <a:solidFill>
                  <a:srgbClr val="0563C1"/>
                </a:solidFill>
                <a:uFill>
                  <a:solidFill>
                    <a:srgbClr val="0563C1"/>
                  </a:solidFill>
                </a:uFill>
                <a:hlinkClick r:id="rId7"/>
              </a:rPr>
              <a:t>cmcase@libero.it</a:t>
            </a:r>
            <a:endParaRPr lang="de-DE" i="1" noProof="0" dirty="0"/>
          </a:p>
          <a:p>
            <a:r>
              <a:rPr lang="de-DE" noProof="0" dirty="0"/>
              <a:t>MD111 Deutschland		PID Daniel Isenrich 		         </a:t>
            </a:r>
            <a:r>
              <a:rPr lang="de-DE" i="1" u="sng" noProof="0" dirty="0">
                <a:solidFill>
                  <a:srgbClr val="0563C1"/>
                </a:solidFill>
                <a:uFill>
                  <a:solidFill>
                    <a:srgbClr val="0563C1"/>
                  </a:solidFill>
                </a:uFill>
                <a:hlinkClick r:id="rId8"/>
              </a:rPr>
              <a:t>daniel.isenrich@lions.de</a:t>
            </a:r>
            <a:endParaRPr lang="de-DE" i="1" noProof="0" dirty="0"/>
          </a:p>
          <a:p>
            <a:pPr>
              <a:defRPr i="1"/>
            </a:pPr>
            <a:endParaRPr lang="de-DE" i="1" noProof="0" dirty="0"/>
          </a:p>
          <a:p>
            <a:pPr>
              <a:defRPr i="1" u="sng"/>
            </a:pPr>
            <a:endParaRPr lang="de-DE" i="1" noProof="0" dirty="0"/>
          </a:p>
          <a:p>
            <a:pPr>
              <a:defRPr sz="1600" i="1">
                <a:latin typeface="Arial"/>
                <a:ea typeface="Arial"/>
                <a:cs typeface="Arial"/>
                <a:sym typeface="Arial"/>
              </a:defRPr>
            </a:pPr>
            <a:endParaRPr lang="de-DE" i="1" noProof="0" dirty="0"/>
          </a:p>
          <a:p>
            <a:pPr>
              <a:defRPr sz="1600" i="1">
                <a:latin typeface="Arial"/>
                <a:ea typeface="Arial"/>
                <a:cs typeface="Arial"/>
                <a:sym typeface="Arial"/>
              </a:defRPr>
            </a:pPr>
            <a:endParaRPr lang="de-DE" i="1" noProof="0" dirty="0"/>
          </a:p>
          <a:p>
            <a:pPr>
              <a:defRPr sz="1600" i="1">
                <a:latin typeface="Arial"/>
                <a:ea typeface="Arial"/>
                <a:cs typeface="Arial"/>
                <a:sym typeface="Arial"/>
              </a:defRPr>
            </a:pPr>
            <a:endParaRPr lang="de-DE" i="1" noProof="0" dirty="0"/>
          </a:p>
          <a:p>
            <a:pPr algn="ctr">
              <a:defRPr sz="1600">
                <a:latin typeface="Arial"/>
                <a:ea typeface="Arial"/>
                <a:cs typeface="Arial"/>
                <a:sym typeface="Arial"/>
              </a:defRPr>
            </a:pPr>
            <a:r>
              <a:rPr lang="de-DE" dirty="0"/>
              <a:t>oder</a:t>
            </a:r>
            <a:endParaRPr lang="de-DE" noProof="0" dirty="0"/>
          </a:p>
          <a:p>
            <a:pPr algn="ctr">
              <a:defRPr sz="1600">
                <a:latin typeface="Arial"/>
                <a:ea typeface="Arial"/>
                <a:cs typeface="Arial"/>
                <a:sym typeface="Arial"/>
              </a:defRPr>
            </a:pPr>
            <a:r>
              <a:rPr lang="de-DE" noProof="0" dirty="0"/>
              <a:t>Besuchen Sie unsere </a:t>
            </a:r>
            <a:r>
              <a:rPr lang="de-DE" noProof="0" dirty="0" err="1"/>
              <a:t>Social</a:t>
            </a:r>
            <a:r>
              <a:rPr lang="de-DE" noProof="0" dirty="0"/>
              <a:t>-Media-Seiten und unsere Website </a:t>
            </a:r>
            <a:r>
              <a:rPr lang="de-DE" u="sng" noProof="0" dirty="0">
                <a:solidFill>
                  <a:srgbClr val="0563C1"/>
                </a:solidFill>
                <a:uFill>
                  <a:solidFill>
                    <a:srgbClr val="0563C1"/>
                  </a:solidFill>
                </a:uFill>
                <a:hlinkClick r:id="rId9"/>
              </a:rPr>
              <a:t>www.wictu.org</a:t>
            </a:r>
            <a:r>
              <a:rPr lang="de-DE" noProof="0" dirty="0"/>
              <a:t>.</a:t>
            </a:r>
          </a:p>
        </p:txBody>
      </p:sp>
      <p:pic>
        <p:nvPicPr>
          <p:cNvPr id="278" name="Picture 8" descr="Picture 8">
            <a:hlinkClick r:id="rId10"/>
          </p:cNvPr>
          <p:cNvPicPr>
            <a:picLocks noChangeAspect="1"/>
          </p:cNvPicPr>
          <p:nvPr/>
        </p:nvPicPr>
        <p:blipFill>
          <a:blip r:embed="rId11"/>
          <a:stretch>
            <a:fillRect/>
          </a:stretch>
        </p:blipFill>
        <p:spPr>
          <a:xfrm>
            <a:off x="4857243" y="3023916"/>
            <a:ext cx="645810" cy="645810"/>
          </a:xfrm>
          <a:prstGeom prst="rect">
            <a:avLst/>
          </a:prstGeom>
          <a:ln w="12700">
            <a:miter lim="400000"/>
          </a:ln>
        </p:spPr>
      </p:pic>
      <p:pic>
        <p:nvPicPr>
          <p:cNvPr id="279" name="Picture 10" descr="Picture 10">
            <a:hlinkClick r:id="rId12"/>
          </p:cNvPr>
          <p:cNvPicPr>
            <a:picLocks noChangeAspect="1"/>
          </p:cNvPicPr>
          <p:nvPr/>
        </p:nvPicPr>
        <p:blipFill>
          <a:blip r:embed="rId13"/>
          <a:stretch>
            <a:fillRect/>
          </a:stretch>
        </p:blipFill>
        <p:spPr>
          <a:xfrm>
            <a:off x="5859450" y="3023916"/>
            <a:ext cx="645810" cy="645810"/>
          </a:xfrm>
          <a:prstGeom prst="rect">
            <a:avLst/>
          </a:prstGeom>
          <a:ln w="12700">
            <a:miter lim="400000"/>
          </a:ln>
        </p:spPr>
      </p:pic>
      <p:pic>
        <p:nvPicPr>
          <p:cNvPr id="280" name="Picture 12" descr="Picture 12">
            <a:hlinkClick r:id="rId14"/>
          </p:cNvPr>
          <p:cNvPicPr>
            <a:picLocks noChangeAspect="1"/>
          </p:cNvPicPr>
          <p:nvPr/>
        </p:nvPicPr>
        <p:blipFill>
          <a:blip r:embed="rId3"/>
          <a:stretch>
            <a:fillRect/>
          </a:stretch>
        </p:blipFill>
        <p:spPr>
          <a:xfrm>
            <a:off x="6572250" y="2944019"/>
            <a:ext cx="1044597" cy="802481"/>
          </a:xfrm>
          <a:prstGeom prst="rect">
            <a:avLst/>
          </a:prstGeom>
          <a:ln w="12700">
            <a:miter lim="400000"/>
          </a:ln>
        </p:spPr>
      </p:pic>
      <p:sp>
        <p:nvSpPr>
          <p:cNvPr id="3" name="Textfeld 2">
            <a:extLst>
              <a:ext uri="{FF2B5EF4-FFF2-40B4-BE49-F238E27FC236}">
                <a16:creationId xmlns:a16="http://schemas.microsoft.com/office/drawing/2014/main" id="{47E67550-8F4A-4559-3964-A3FE7EDF2E82}"/>
              </a:ext>
            </a:extLst>
          </p:cNvPr>
          <p:cNvSpPr txBox="1"/>
          <p:nvPr/>
        </p:nvSpPr>
        <p:spPr>
          <a:xfrm>
            <a:off x="1919335" y="4626687"/>
            <a:ext cx="7659231"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2800" b="1" dirty="0"/>
              <a:t>Vielen Dank!</a:t>
            </a:r>
            <a:endParaRPr lang="de-DE" sz="2800" dirty="0"/>
          </a:p>
          <a:p>
            <a:pPr algn="ctr"/>
            <a:r>
              <a:rPr lang="de-DE" sz="2800" dirty="0"/>
              <a:t>Die Kinder zählen auf die Unterstützung Ihres Clubs – und gemeinsam können wir ihre Zukunft verändern.</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1835</Words>
  <Application>Microsoft Office PowerPoint</Application>
  <PresentationFormat>Breitbild</PresentationFormat>
  <Paragraphs>237</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Arial</vt:lpstr>
      <vt:lpstr>Calibri</vt:lpstr>
      <vt:lpstr>Calibri Light</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dc:creator>
  <cp:lastModifiedBy>Daniel Isenrich</cp:lastModifiedBy>
  <cp:revision>9</cp:revision>
  <dcterms:modified xsi:type="dcterms:W3CDTF">2026-11-02T15:18:39Z</dcterms:modified>
</cp:coreProperties>
</file>